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6"/>
  </p:notesMasterIdLst>
  <p:handoutMasterIdLst>
    <p:handoutMasterId r:id="rId27"/>
  </p:handoutMasterIdLst>
  <p:sldIdLst>
    <p:sldId id="516" r:id="rId2"/>
    <p:sldId id="1037" r:id="rId3"/>
    <p:sldId id="1038" r:id="rId4"/>
    <p:sldId id="1039" r:id="rId5"/>
    <p:sldId id="1040" r:id="rId6"/>
    <p:sldId id="1041" r:id="rId7"/>
    <p:sldId id="1042" r:id="rId8"/>
    <p:sldId id="1044" r:id="rId9"/>
    <p:sldId id="1060" r:id="rId10"/>
    <p:sldId id="1067" r:id="rId11"/>
    <p:sldId id="1047" r:id="rId12"/>
    <p:sldId id="1068" r:id="rId13"/>
    <p:sldId id="1049" r:id="rId14"/>
    <p:sldId id="1069" r:id="rId15"/>
    <p:sldId id="1051" r:id="rId16"/>
    <p:sldId id="1052" r:id="rId17"/>
    <p:sldId id="1065" r:id="rId18"/>
    <p:sldId id="1070" r:id="rId19"/>
    <p:sldId id="1072" r:id="rId20"/>
    <p:sldId id="1054" r:id="rId21"/>
    <p:sldId id="1055" r:id="rId22"/>
    <p:sldId id="1063" r:id="rId23"/>
    <p:sldId id="1064" r:id="rId24"/>
    <p:sldId id="491" r:id="rId25"/>
  </p:sldIdLst>
  <p:sldSz cx="9144000" cy="6858000" type="screen4x3"/>
  <p:notesSz cx="7315200" cy="9601200"/>
  <p:defaultTextStyle>
    <a:defPPr>
      <a:defRPr lang="en-GB"/>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21C78"/>
    <a:srgbClr val="DE1F82"/>
    <a:srgbClr val="FCC917"/>
    <a:srgbClr val="DE8703"/>
    <a:srgbClr val="4FA800"/>
    <a:srgbClr val="B01C2E"/>
    <a:srgbClr val="0057A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82" autoAdjust="0"/>
    <p:restoredTop sz="92750" autoAdjust="0"/>
  </p:normalViewPr>
  <p:slideViewPr>
    <p:cSldViewPr snapToGrid="0" snapToObjects="1">
      <p:cViewPr>
        <p:scale>
          <a:sx n="60" d="100"/>
          <a:sy n="60" d="100"/>
        </p:scale>
        <p:origin x="-882" y="-144"/>
      </p:cViewPr>
      <p:guideLst>
        <p:guide orient="horz" pos="237"/>
        <p:guide orient="horz" pos="837"/>
        <p:guide orient="horz" pos="3726"/>
        <p:guide orient="horz" pos="1171"/>
        <p:guide orient="horz" pos="1519"/>
        <p:guide pos="5391"/>
        <p:guide pos="2886"/>
        <p:guide pos="3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 y="-78"/>
      </p:cViewPr>
      <p:guideLst>
        <p:guide orient="horz" pos="3023"/>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nstod001\AppData\Local\Microsoft\Windows\Temporary%20Internet%20Files\Content.Outlook\8GI70FK0\Sales%20Bottlene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nstod001\AppData\Local\Microsoft\Windows\Temporary%20Internet%20Files\Content.Outlook\8GI70FK0\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style val="26"/>
  <c:chart>
    <c:title>
      <c:tx>
        <c:rich>
          <a:bodyPr/>
          <a:lstStyle/>
          <a:p>
            <a:pPr>
              <a:defRPr lang="en-GB" sz="1200"/>
            </a:pPr>
            <a:r>
              <a:rPr lang="en-GB" sz="1200" dirty="0"/>
              <a:t>Flight Scope </a:t>
            </a:r>
            <a:r>
              <a:rPr lang="en-GB" sz="1200" dirty="0" smtClean="0"/>
              <a:t>Cumulative </a:t>
            </a:r>
            <a:r>
              <a:rPr lang="en-GB" sz="1200" dirty="0"/>
              <a:t>Production Volume (Current Situation)</a:t>
            </a:r>
          </a:p>
        </c:rich>
      </c:tx>
    </c:title>
    <c:plotArea>
      <c:layout>
        <c:manualLayout>
          <c:layoutTarget val="inner"/>
          <c:xMode val="edge"/>
          <c:yMode val="edge"/>
          <c:x val="0.19484720018148508"/>
          <c:y val="0.18457853778780703"/>
          <c:w val="0.78535420970889991"/>
          <c:h val="0.6618704264934433"/>
        </c:manualLayout>
      </c:layout>
      <c:lineChart>
        <c:grouping val="standard"/>
        <c:ser>
          <c:idx val="1"/>
          <c:order val="0"/>
          <c:tx>
            <c:strRef>
              <c:f>Data!$E$2</c:f>
              <c:strCache>
                <c:ptCount val="1"/>
                <c:pt idx="0">
                  <c:v>Current Cumulative</c:v>
                </c:pt>
              </c:strCache>
            </c:strRef>
          </c:tx>
          <c:marker>
            <c:symbol val="none"/>
          </c:marker>
          <c:cat>
            <c:strRef>
              <c:f>Data!$C$3:$C$14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Data!$E$3:$E$14</c:f>
              <c:numCache>
                <c:formatCode>General</c:formatCode>
                <c:ptCount val="12"/>
                <c:pt idx="0">
                  <c:v>86.666666666666671</c:v>
                </c:pt>
                <c:pt idx="1">
                  <c:v>173.33333333333354</c:v>
                </c:pt>
                <c:pt idx="2">
                  <c:v>260</c:v>
                </c:pt>
                <c:pt idx="3">
                  <c:v>346.66666666666703</c:v>
                </c:pt>
                <c:pt idx="4">
                  <c:v>433.33333333333343</c:v>
                </c:pt>
                <c:pt idx="5">
                  <c:v>520</c:v>
                </c:pt>
                <c:pt idx="6">
                  <c:v>606.66666666666663</c:v>
                </c:pt>
                <c:pt idx="7">
                  <c:v>693.3333333333336</c:v>
                </c:pt>
                <c:pt idx="8">
                  <c:v>779.99999999999989</c:v>
                </c:pt>
                <c:pt idx="9">
                  <c:v>866.66666666666652</c:v>
                </c:pt>
                <c:pt idx="10">
                  <c:v>953.33333333333314</c:v>
                </c:pt>
                <c:pt idx="11">
                  <c:v>1040</c:v>
                </c:pt>
              </c:numCache>
            </c:numRef>
          </c:val>
        </c:ser>
        <c:marker val="1"/>
        <c:axId val="64178816"/>
        <c:axId val="64262528"/>
      </c:lineChart>
      <c:catAx>
        <c:axId val="64178816"/>
        <c:scaling>
          <c:orientation val="minMax"/>
        </c:scaling>
        <c:axPos val="b"/>
        <c:majorTickMark val="none"/>
        <c:tickLblPos val="nextTo"/>
        <c:txPr>
          <a:bodyPr rot="-5400000" vert="horz"/>
          <a:lstStyle/>
          <a:p>
            <a:pPr>
              <a:defRPr lang="en-GB" sz="1200"/>
            </a:pPr>
            <a:endParaRPr lang="en-US"/>
          </a:p>
        </c:txPr>
        <c:crossAx val="64262528"/>
        <c:crosses val="autoZero"/>
        <c:auto val="1"/>
        <c:lblAlgn val="ctr"/>
        <c:lblOffset val="100"/>
      </c:catAx>
      <c:valAx>
        <c:axId val="64262528"/>
        <c:scaling>
          <c:orientation val="minMax"/>
          <c:max val="1600"/>
        </c:scaling>
        <c:axPos val="l"/>
        <c:majorGridlines/>
        <c:title>
          <c:tx>
            <c:rich>
              <a:bodyPr/>
              <a:lstStyle/>
              <a:p>
                <a:pPr>
                  <a:defRPr lang="en-GB" sz="1200"/>
                </a:pPr>
                <a:r>
                  <a:rPr lang="en-US" sz="1200" dirty="0"/>
                  <a:t>Units Produced</a:t>
                </a:r>
              </a:p>
            </c:rich>
          </c:tx>
        </c:title>
        <c:numFmt formatCode="General" sourceLinked="1"/>
        <c:majorTickMark val="none"/>
        <c:tickLblPos val="nextTo"/>
        <c:txPr>
          <a:bodyPr/>
          <a:lstStyle/>
          <a:p>
            <a:pPr>
              <a:defRPr lang="en-GB" sz="1200"/>
            </a:pPr>
            <a:endParaRPr lang="en-US"/>
          </a:p>
        </c:txPr>
        <c:crossAx val="6417881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lang="en-US" sz="1200"/>
            </a:pPr>
            <a:r>
              <a:rPr lang="en-US" sz="1200" dirty="0" smtClean="0"/>
              <a:t>Year</a:t>
            </a:r>
            <a:r>
              <a:rPr lang="en-US" sz="1200" baseline="0" dirty="0" smtClean="0"/>
              <a:t>-on-year S</a:t>
            </a:r>
            <a:r>
              <a:rPr lang="en-US" sz="1200" dirty="0" smtClean="0"/>
              <a:t>ales Growth</a:t>
            </a:r>
            <a:endParaRPr lang="en-US" sz="1200" dirty="0"/>
          </a:p>
        </c:rich>
      </c:tx>
    </c:title>
    <c:plotArea>
      <c:layout>
        <c:manualLayout>
          <c:layoutTarget val="inner"/>
          <c:xMode val="edge"/>
          <c:yMode val="edge"/>
          <c:x val="0.14524361844186504"/>
          <c:y val="0.18738810207207304"/>
          <c:w val="0.81971058746735292"/>
          <c:h val="0.69159646183362289"/>
        </c:manualLayout>
      </c:layout>
      <c:barChart>
        <c:barDir val="col"/>
        <c:grouping val="clustered"/>
        <c:ser>
          <c:idx val="0"/>
          <c:order val="0"/>
          <c:dPt>
            <c:idx val="3"/>
            <c:spPr>
              <a:solidFill>
                <a:srgbClr val="FFC000"/>
              </a:solidFill>
            </c:spPr>
          </c:dPt>
          <c:cat>
            <c:numRef>
              <c:f>Sheet1!$C$3:$C$6</c:f>
              <c:numCache>
                <c:formatCode>General</c:formatCode>
                <c:ptCount val="4"/>
                <c:pt idx="0">
                  <c:v>2006</c:v>
                </c:pt>
                <c:pt idx="1">
                  <c:v>2007</c:v>
                </c:pt>
                <c:pt idx="2">
                  <c:v>2008</c:v>
                </c:pt>
                <c:pt idx="3" formatCode="mmm\-yy">
                  <c:v>39934</c:v>
                </c:pt>
              </c:numCache>
            </c:numRef>
          </c:cat>
          <c:val>
            <c:numRef>
              <c:f>Sheet1!$D$3:$D$6</c:f>
              <c:numCache>
                <c:formatCode>0%</c:formatCode>
                <c:ptCount val="4"/>
                <c:pt idx="0">
                  <c:v>0.2</c:v>
                </c:pt>
                <c:pt idx="1">
                  <c:v>0.4</c:v>
                </c:pt>
                <c:pt idx="2">
                  <c:v>0.15000000000000002</c:v>
                </c:pt>
                <c:pt idx="3">
                  <c:v>1</c:v>
                </c:pt>
              </c:numCache>
            </c:numRef>
          </c:val>
        </c:ser>
        <c:axId val="64287872"/>
        <c:axId val="64289408"/>
      </c:barChart>
      <c:catAx>
        <c:axId val="64287872"/>
        <c:scaling>
          <c:orientation val="minMax"/>
        </c:scaling>
        <c:axPos val="b"/>
        <c:numFmt formatCode="General" sourceLinked="1"/>
        <c:majorTickMark val="none"/>
        <c:tickLblPos val="nextTo"/>
        <c:txPr>
          <a:bodyPr/>
          <a:lstStyle/>
          <a:p>
            <a:pPr>
              <a:defRPr lang="en-US"/>
            </a:pPr>
            <a:endParaRPr lang="en-US"/>
          </a:p>
        </c:txPr>
        <c:crossAx val="64289408"/>
        <c:crosses val="autoZero"/>
        <c:auto val="1"/>
        <c:lblAlgn val="ctr"/>
        <c:lblOffset val="100"/>
      </c:catAx>
      <c:valAx>
        <c:axId val="64289408"/>
        <c:scaling>
          <c:orientation val="minMax"/>
        </c:scaling>
        <c:axPos val="l"/>
        <c:majorGridlines/>
        <c:numFmt formatCode="0%" sourceLinked="1"/>
        <c:majorTickMark val="none"/>
        <c:tickLblPos val="nextTo"/>
        <c:txPr>
          <a:bodyPr/>
          <a:lstStyle/>
          <a:p>
            <a:pPr>
              <a:defRPr lang="en-US"/>
            </a:pPr>
            <a:endParaRPr lang="en-US"/>
          </a:p>
        </c:txPr>
        <c:crossAx val="64287872"/>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2289" tIns="46144" rIns="92289" bIns="46144" numCol="1" anchor="t" anchorCtr="0" compatLnSpc="1">
            <a:prstTxWarp prst="textNoShape">
              <a:avLst/>
            </a:prstTxWarp>
          </a:bodyPr>
          <a:lstStyle>
            <a:lvl1pPr algn="l" defTabSz="922338">
              <a:defRPr/>
            </a:lvl1pPr>
          </a:lstStyle>
          <a:p>
            <a:endParaRPr lang="en-GB" dirty="0"/>
          </a:p>
        </p:txBody>
      </p:sp>
      <p:sp>
        <p:nvSpPr>
          <p:cNvPr id="112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2289" tIns="46144" rIns="92289" bIns="46144" numCol="1" anchor="t" anchorCtr="0" compatLnSpc="1">
            <a:prstTxWarp prst="textNoShape">
              <a:avLst/>
            </a:prstTxWarp>
          </a:bodyPr>
          <a:lstStyle>
            <a:lvl1pPr algn="r" defTabSz="922338">
              <a:defRPr/>
            </a:lvl1pPr>
          </a:lstStyle>
          <a:p>
            <a:endParaRPr lang="en-GB" dirty="0"/>
          </a:p>
        </p:txBody>
      </p:sp>
      <p:sp>
        <p:nvSpPr>
          <p:cNvPr id="112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2289" tIns="46144" rIns="92289" bIns="46144" numCol="1" anchor="b" anchorCtr="0" compatLnSpc="1">
            <a:prstTxWarp prst="textNoShape">
              <a:avLst/>
            </a:prstTxWarp>
          </a:bodyPr>
          <a:lstStyle>
            <a:lvl1pPr algn="l" defTabSz="922338">
              <a:defRPr/>
            </a:lvl1pPr>
          </a:lstStyle>
          <a:p>
            <a:endParaRPr lang="en-GB" dirty="0"/>
          </a:p>
        </p:txBody>
      </p:sp>
      <p:sp>
        <p:nvSpPr>
          <p:cNvPr id="112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2289" tIns="46144" rIns="92289" bIns="46144" numCol="1" anchor="b" anchorCtr="0" compatLnSpc="1">
            <a:prstTxWarp prst="textNoShape">
              <a:avLst/>
            </a:prstTxWarp>
          </a:bodyPr>
          <a:lstStyle>
            <a:lvl1pPr algn="r" defTabSz="922338">
              <a:defRPr/>
            </a:lvl1pPr>
          </a:lstStyle>
          <a:p>
            <a:fld id="{69AFEDAD-08C9-4BDD-8D6D-1BB004445C1F}" type="slidenum">
              <a:rPr lang="en-GB"/>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none" lIns="92289" tIns="46144" rIns="92289" bIns="46144" numCol="1" anchor="ctr" anchorCtr="0" compatLnSpc="1">
            <a:prstTxWarp prst="textNoShape">
              <a:avLst/>
            </a:prstTxWarp>
          </a:bodyPr>
          <a:lstStyle>
            <a:lvl1pPr algn="l" defTabSz="922338">
              <a:defRPr/>
            </a:lvl1pPr>
          </a:lstStyle>
          <a:p>
            <a:endParaRPr lang="en-GB" dirty="0"/>
          </a:p>
        </p:txBody>
      </p:sp>
      <p:sp>
        <p:nvSpPr>
          <p:cNvPr id="9421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none" lIns="92289" tIns="46144" rIns="92289" bIns="46144" numCol="1" anchor="ctr" anchorCtr="0" compatLnSpc="1">
            <a:prstTxWarp prst="textNoShape">
              <a:avLst/>
            </a:prstTxWarp>
          </a:bodyPr>
          <a:lstStyle>
            <a:lvl1pPr algn="r" defTabSz="922338">
              <a:defRPr/>
            </a:lvl1pPr>
          </a:lstStyle>
          <a:p>
            <a:endParaRPr lang="en-GB" dirty="0"/>
          </a:p>
        </p:txBody>
      </p:sp>
      <p:sp>
        <p:nvSpPr>
          <p:cNvPr id="9421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2289" tIns="46144" rIns="92289" bIns="46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421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none" lIns="92289" tIns="46144" rIns="92289" bIns="46144" numCol="1" anchor="b" anchorCtr="0" compatLnSpc="1">
            <a:prstTxWarp prst="textNoShape">
              <a:avLst/>
            </a:prstTxWarp>
          </a:bodyPr>
          <a:lstStyle>
            <a:lvl1pPr algn="l" defTabSz="922338">
              <a:defRPr/>
            </a:lvl1pPr>
          </a:lstStyle>
          <a:p>
            <a:endParaRPr lang="en-GB" dirty="0"/>
          </a:p>
        </p:txBody>
      </p:sp>
      <p:sp>
        <p:nvSpPr>
          <p:cNvPr id="9421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none" lIns="92289" tIns="46144" rIns="92289" bIns="46144" numCol="1" anchor="b" anchorCtr="0" compatLnSpc="1">
            <a:prstTxWarp prst="textNoShape">
              <a:avLst/>
            </a:prstTxWarp>
          </a:bodyPr>
          <a:lstStyle>
            <a:lvl1pPr algn="r" defTabSz="922338">
              <a:defRPr/>
            </a:lvl1pPr>
          </a:lstStyle>
          <a:p>
            <a:fld id="{95E8B644-A095-424C-8C8D-AAC91963D84E}"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E6D1C-7A48-416B-A2C9-521A6DD75DEE}" type="slidenum">
              <a:rPr lang="en-GB"/>
              <a:pPr/>
              <a:t>0</a:t>
            </a:fld>
            <a:endParaRPr lang="en-GB" dirty="0"/>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B561-6315-4F8A-94E8-4F53A7FF620F}" type="slidenum">
              <a:rPr lang="en-GB"/>
              <a:pPr/>
              <a:t>11</a:t>
            </a:fld>
            <a:endParaRPr lang="en-GB" dirty="0"/>
          </a:p>
        </p:txBody>
      </p:sp>
      <p:sp>
        <p:nvSpPr>
          <p:cNvPr id="1754114" name="Rectangle 2"/>
          <p:cNvSpPr>
            <a:spLocks noGrp="1" noRot="1" noChangeAspect="1" noChangeArrowheads="1" noTextEdit="1"/>
          </p:cNvSpPr>
          <p:nvPr>
            <p:ph type="sldImg"/>
          </p:nvPr>
        </p:nvSpPr>
        <p:spPr>
          <a:xfrm>
            <a:off x="1262063" y="722313"/>
            <a:ext cx="4799012" cy="3598862"/>
          </a:xfrm>
          <a:ln/>
        </p:spPr>
      </p:sp>
      <p:sp>
        <p:nvSpPr>
          <p:cNvPr id="1754115" name="Rectangle 3"/>
          <p:cNvSpPr>
            <a:spLocks noGrp="1" noChangeArrowheads="1"/>
          </p:cNvSpPr>
          <p:nvPr>
            <p:ph type="body" idx="1"/>
          </p:nvPr>
        </p:nvSpPr>
        <p:spPr>
          <a:xfrm>
            <a:off x="974725" y="4560888"/>
            <a:ext cx="5365750" cy="4318000"/>
          </a:xfrm>
        </p:spPr>
        <p:txBody>
          <a:bodyPr/>
          <a:lstStyle/>
          <a:p>
            <a:pPr eaLnBrk="1" hangingPunct="1"/>
            <a:r>
              <a:rPr lang="en-US" dirty="0" smtClean="0">
                <a:latin typeface="Gill Sans Light" charset="0"/>
                <a:ea typeface="ヒラギノ角ゴ Pro W3" pitchFamily="-106" charset="-128"/>
              </a:rPr>
              <a:t>The idea</a:t>
            </a:r>
            <a:r>
              <a:rPr lang="en-US" baseline="0" dirty="0" smtClean="0">
                <a:latin typeface="Gill Sans Light" charset="0"/>
                <a:ea typeface="ヒラギノ角ゴ Pro W3" pitchFamily="-106" charset="-128"/>
              </a:rPr>
              <a:t> selection</a:t>
            </a:r>
            <a:r>
              <a:rPr lang="en-US" dirty="0" smtClean="0">
                <a:latin typeface="Gill Sans Light" charset="0"/>
                <a:ea typeface="ヒラギノ角ゴ Pro W3" pitchFamily="-106" charset="-128"/>
              </a:rPr>
              <a:t> team consists of CEO, Henri Johnson, Director of Business Development and Operations, Tom Johnson, and Chief Financial Officer Jannie de Wet. They together discuss and decide on which new ideas to foster and</a:t>
            </a:r>
            <a:r>
              <a:rPr lang="en-US" baseline="0" dirty="0" smtClean="0">
                <a:latin typeface="Gill Sans Light" charset="0"/>
                <a:ea typeface="ヒラギノ角ゴ Pro W3" pitchFamily="-106" charset="-128"/>
              </a:rPr>
              <a:t> spend money on and which idea’s and/or current projects' to cull or put on hold.</a:t>
            </a:r>
            <a:endParaRPr lang="en-US" sz="100" dirty="0" smtClean="0">
              <a:solidFill>
                <a:srgbClr val="000000"/>
              </a:solidFill>
              <a:latin typeface="Times New Roman Italic" charset="0"/>
              <a:ea typeface="ヒラギノ明朝 ProN W3" pitchFamily="-106" charset="-128"/>
              <a:sym typeface="Times New Roman Italic" charset="0"/>
            </a:endParaRPr>
          </a:p>
          <a:p>
            <a:pPr eaLnBrk="1" hangingPunct="1"/>
            <a:endParaRPr lang="en-US" dirty="0" smtClean="0">
              <a:latin typeface="Gill Sans Light" charset="0"/>
              <a:ea typeface="ヒラギノ角ゴ Pro W3" pitchFamily="-106" charset="-128"/>
            </a:endParaRPr>
          </a:p>
          <a:p>
            <a:pPr eaLnBrk="1" hangingPunct="1"/>
            <a:r>
              <a:rPr lang="en-US" dirty="0" smtClean="0">
                <a:latin typeface="Gill Sans Light" charset="0"/>
                <a:ea typeface="ヒラギノ角ゴ Pro W3" pitchFamily="-106" charset="-128"/>
              </a:rPr>
              <a:t>Although projects are typically decided annually, there are exceptions to this rule. The upcoming tennis project was too exciting to delay and the board was approached for extra funding to develop</a:t>
            </a:r>
            <a:r>
              <a:rPr lang="en-US" baseline="0" dirty="0" smtClean="0">
                <a:latin typeface="Gill Sans Light" charset="0"/>
                <a:ea typeface="ヒラギノ角ゴ Pro W3" pitchFamily="-106" charset="-128"/>
              </a:rPr>
              <a:t> the new product as soon as possible.</a:t>
            </a:r>
            <a:endParaRPr lang="en-US" dirty="0" smtClean="0">
              <a:solidFill>
                <a:srgbClr val="000000"/>
              </a:solidFill>
              <a:latin typeface="Gill Sans Light" charset="0"/>
              <a:ea typeface="ヒラギノ明朝 ProN W3"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922D-0DAC-4080-9A55-D519117C60C5}" type="slidenum">
              <a:rPr lang="de-DE"/>
              <a:pPr/>
              <a:t>12</a:t>
            </a:fld>
            <a:endParaRPr lang="de-DE"/>
          </a:p>
        </p:txBody>
      </p:sp>
      <p:sp>
        <p:nvSpPr>
          <p:cNvPr id="154626" name="Rectangle 2"/>
          <p:cNvSpPr>
            <a:spLocks noGrp="1" noRot="1" noChangeAspect="1" noChangeArrowheads="1" noTextEdit="1"/>
          </p:cNvSpPr>
          <p:nvPr>
            <p:ph type="sldImg"/>
          </p:nvPr>
        </p:nvSpPr>
        <p:spPr>
          <a:xfrm>
            <a:off x="1258888" y="720725"/>
            <a:ext cx="4800600" cy="3600450"/>
          </a:xfrm>
          <a:ln/>
        </p:spPr>
      </p:sp>
      <p:sp>
        <p:nvSpPr>
          <p:cNvPr id="154627" name="Rectangle 3"/>
          <p:cNvSpPr>
            <a:spLocks noGrp="1" noChangeArrowheads="1"/>
          </p:cNvSpPr>
          <p:nvPr>
            <p:ph type="body" idx="1"/>
          </p:nvPr>
        </p:nvSpPr>
        <p:spPr>
          <a:xfrm>
            <a:off x="975931" y="4561484"/>
            <a:ext cx="5363341" cy="431932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Overall, we feel that this is an area where there are opportunities to expand the field of vision by including other voices in the process. We certainly don’t mean to clutter the process by including too many voices; only that, on occasion, it might be fruitful to consult the sales/marketing team in order to understand their perception of needs in the marketplace.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B561-6315-4F8A-94E8-4F53A7FF620F}" type="slidenum">
              <a:rPr lang="en-GB"/>
              <a:pPr/>
              <a:t>13</a:t>
            </a:fld>
            <a:endParaRPr lang="en-GB" dirty="0"/>
          </a:p>
        </p:txBody>
      </p:sp>
      <p:sp>
        <p:nvSpPr>
          <p:cNvPr id="1754114" name="Rectangle 2"/>
          <p:cNvSpPr>
            <a:spLocks noGrp="1" noRot="1" noChangeAspect="1" noChangeArrowheads="1" noTextEdit="1"/>
          </p:cNvSpPr>
          <p:nvPr>
            <p:ph type="sldImg"/>
          </p:nvPr>
        </p:nvSpPr>
        <p:spPr>
          <a:xfrm>
            <a:off x="1262063" y="722313"/>
            <a:ext cx="4799012" cy="3598862"/>
          </a:xfrm>
          <a:ln/>
        </p:spPr>
      </p:sp>
      <p:sp>
        <p:nvSpPr>
          <p:cNvPr id="1754115" name="Rectangle 3"/>
          <p:cNvSpPr>
            <a:spLocks noGrp="1" noChangeArrowheads="1"/>
          </p:cNvSpPr>
          <p:nvPr>
            <p:ph type="body" idx="1"/>
          </p:nvPr>
        </p:nvSpPr>
        <p:spPr>
          <a:xfrm>
            <a:off x="974725" y="4560888"/>
            <a:ext cx="5365750" cy="4318000"/>
          </a:xfrm>
        </p:spPr>
        <p:txBody>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922D-0DAC-4080-9A55-D519117C60C5}" type="slidenum">
              <a:rPr lang="de-DE"/>
              <a:pPr/>
              <a:t>14</a:t>
            </a:fld>
            <a:endParaRPr lang="de-DE"/>
          </a:p>
        </p:txBody>
      </p:sp>
      <p:sp>
        <p:nvSpPr>
          <p:cNvPr id="154626" name="Rectangle 2"/>
          <p:cNvSpPr>
            <a:spLocks noGrp="1" noRot="1" noChangeAspect="1" noChangeArrowheads="1" noTextEdit="1"/>
          </p:cNvSpPr>
          <p:nvPr>
            <p:ph type="sldImg"/>
          </p:nvPr>
        </p:nvSpPr>
        <p:spPr>
          <a:xfrm>
            <a:off x="1258888" y="720725"/>
            <a:ext cx="4800600" cy="3600450"/>
          </a:xfrm>
          <a:ln/>
        </p:spPr>
      </p:sp>
      <p:sp>
        <p:nvSpPr>
          <p:cNvPr id="154627" name="Rectangle 3"/>
          <p:cNvSpPr>
            <a:spLocks noGrp="1" noChangeArrowheads="1"/>
          </p:cNvSpPr>
          <p:nvPr>
            <p:ph type="body" idx="1"/>
          </p:nvPr>
        </p:nvSpPr>
        <p:spPr>
          <a:xfrm>
            <a:off x="975931" y="4561484"/>
            <a:ext cx="5363341" cy="4319322"/>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8B644-A095-424C-8C8D-AAC91963D84E}" type="slidenum">
              <a:rPr lang="en-GB" smtClean="0"/>
              <a:pPr/>
              <a:t>15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B561-6315-4F8A-94E8-4F53A7FF620F}" type="slidenum">
              <a:rPr lang="en-GB"/>
              <a:pPr/>
              <a:t>17</a:t>
            </a:fld>
            <a:endParaRPr lang="en-GB" dirty="0"/>
          </a:p>
        </p:txBody>
      </p:sp>
      <p:sp>
        <p:nvSpPr>
          <p:cNvPr id="1754114" name="Rectangle 2"/>
          <p:cNvSpPr>
            <a:spLocks noGrp="1" noRot="1" noChangeAspect="1" noChangeArrowheads="1" noTextEdit="1"/>
          </p:cNvSpPr>
          <p:nvPr>
            <p:ph type="sldImg"/>
          </p:nvPr>
        </p:nvSpPr>
        <p:spPr>
          <a:xfrm>
            <a:off x="1262063" y="722313"/>
            <a:ext cx="4799012" cy="3598862"/>
          </a:xfrm>
          <a:ln/>
        </p:spPr>
      </p:sp>
      <p:sp>
        <p:nvSpPr>
          <p:cNvPr id="1754115" name="Rectangle 3"/>
          <p:cNvSpPr>
            <a:spLocks noGrp="1" noChangeArrowheads="1"/>
          </p:cNvSpPr>
          <p:nvPr>
            <p:ph type="body" idx="1"/>
          </p:nvPr>
        </p:nvSpPr>
        <p:spPr>
          <a:xfrm>
            <a:off x="974725" y="4560888"/>
            <a:ext cx="5365750" cy="4318000"/>
          </a:xfrm>
        </p:spPr>
        <p:txBody>
          <a:bodyPr/>
          <a:lstStyle/>
          <a:p>
            <a:pPr marL="0" lvl="1" eaLnBrk="1" hangingPunct="1"/>
            <a:r>
              <a:rPr lang="en-US" dirty="0" smtClean="0">
                <a:latin typeface="Gill Sans Light" charset="0"/>
              </a:rPr>
              <a:t>EDH is using a wide variety of options to continue to build FlightScope® brand recognition and thus improve market penetration. </a:t>
            </a:r>
            <a:r>
              <a:rPr lang="en-US" sz="2800" dirty="0" smtClean="0">
                <a:solidFill>
                  <a:srgbClr val="000000"/>
                </a:solidFill>
                <a:latin typeface="Gill Sans Light" charset="0"/>
                <a:cs typeface="Times New Roman" pitchFamily="18" charset="0"/>
              </a:rPr>
              <a:t>They see internet sales as the future channel with the most potential, and are building this core capability to be developed and exploited.  The independent direct sales force tends to be a difficult, but necessary channel as reliable agents are tough to find.  Also, distributors are a key component to take advantage of smaller, less developed markets.  These resellers share the responsibility and risk of sales and allow market penetration into less developed or more difficult markets such as Japan.</a:t>
            </a:r>
          </a:p>
          <a:p>
            <a:pPr marL="0" lvl="1" eaLnBrk="1" hangingPunct="1"/>
            <a:endParaRPr lang="en-US" sz="2800" dirty="0" smtClean="0">
              <a:solidFill>
                <a:srgbClr val="000000"/>
              </a:solidFill>
              <a:latin typeface="Gill Sans Light" charset="0"/>
              <a:ea typeface="ヒラギノ明朝 ProN W3" pitchFamily="-106" charset="-128"/>
            </a:endParaRPr>
          </a:p>
          <a:p>
            <a:pPr eaLnBrk="1" hangingPunct="1"/>
            <a:r>
              <a:rPr lang="en-US" dirty="0" smtClean="0">
                <a:latin typeface="Gill Sans Light" charset="0"/>
                <a:ea typeface="ヒラギノ角ゴ Pro W3" pitchFamily="-106" charset="-128"/>
              </a:rPr>
              <a:t>A key question for EDH would be to assess what is the likely size of the market, and then to identify and define all possible market opportunities. For instance, not only the obvious customers like golf courses and professionals, but also less obvious potential customers like major sporting goods stores or party event planning organizations that could represent hidden opportunities.  As so many options are present, EDH must focus their efforts on a defined market segment, so as not to dilute efforts and possibly miss key sales opportunities.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B561-6315-4F8A-94E8-4F53A7FF620F}" type="slidenum">
              <a:rPr lang="en-GB"/>
              <a:pPr/>
              <a:t>18</a:t>
            </a:fld>
            <a:endParaRPr lang="en-GB" dirty="0"/>
          </a:p>
        </p:txBody>
      </p:sp>
      <p:sp>
        <p:nvSpPr>
          <p:cNvPr id="1754114" name="Rectangle 2"/>
          <p:cNvSpPr>
            <a:spLocks noGrp="1" noRot="1" noChangeAspect="1" noChangeArrowheads="1" noTextEdit="1"/>
          </p:cNvSpPr>
          <p:nvPr>
            <p:ph type="sldImg"/>
          </p:nvPr>
        </p:nvSpPr>
        <p:spPr>
          <a:xfrm>
            <a:off x="1262063" y="722313"/>
            <a:ext cx="4799012" cy="3598862"/>
          </a:xfrm>
          <a:ln/>
        </p:spPr>
      </p:sp>
      <p:sp>
        <p:nvSpPr>
          <p:cNvPr id="1754115" name="Rectangle 3"/>
          <p:cNvSpPr>
            <a:spLocks noGrp="1" noChangeArrowheads="1"/>
          </p:cNvSpPr>
          <p:nvPr>
            <p:ph type="body" idx="1"/>
          </p:nvPr>
        </p:nvSpPr>
        <p:spPr>
          <a:xfrm>
            <a:off x="974725" y="4560888"/>
            <a:ext cx="5365750" cy="43180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Gill Sans Light" charset="0"/>
              <a:ea typeface="ヒラギノ角ゴ Pro W3"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922D-0DAC-4080-9A55-D519117C60C5}" type="slidenum">
              <a:rPr lang="de-DE"/>
              <a:pPr/>
              <a:t>19</a:t>
            </a:fld>
            <a:endParaRPr lang="de-DE"/>
          </a:p>
        </p:txBody>
      </p:sp>
      <p:sp>
        <p:nvSpPr>
          <p:cNvPr id="154626" name="Rectangle 2"/>
          <p:cNvSpPr>
            <a:spLocks noGrp="1" noRot="1" noChangeAspect="1" noChangeArrowheads="1" noTextEdit="1"/>
          </p:cNvSpPr>
          <p:nvPr>
            <p:ph type="sldImg"/>
          </p:nvPr>
        </p:nvSpPr>
        <p:spPr>
          <a:xfrm>
            <a:off x="1258888" y="720725"/>
            <a:ext cx="4800600" cy="3600450"/>
          </a:xfrm>
          <a:ln/>
        </p:spPr>
      </p:sp>
      <p:sp>
        <p:nvSpPr>
          <p:cNvPr id="154627" name="Rectangle 3"/>
          <p:cNvSpPr>
            <a:spLocks noGrp="1" noChangeArrowheads="1"/>
          </p:cNvSpPr>
          <p:nvPr>
            <p:ph type="body" idx="1"/>
          </p:nvPr>
        </p:nvSpPr>
        <p:spPr>
          <a:xfrm>
            <a:off x="975931" y="4561484"/>
            <a:ext cx="5363341" cy="431932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EDH has to continue to be mindful of exchange rate fluctuations.  For example, the depreciation of the US Dollar to South African Rand exchange rate from R10 to $1 in January down to R8 to $1 in June translated into a R2 million decrease in revenue.  If Rand continues to strengthen against the dollar for the foreseeable future, that could pose a major threat to profit margins.</a:t>
            </a:r>
            <a:endParaRPr lang="en-US" dirty="0">
              <a:latin typeface="Arial" charset="0"/>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charset="0"/>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mn-ea"/>
              </a:rPr>
              <a:t>The high</a:t>
            </a:r>
            <a:r>
              <a:rPr lang="en-US" baseline="0" dirty="0" smtClean="0">
                <a:latin typeface="Arial" charset="0"/>
                <a:ea typeface="+mn-ea"/>
              </a:rPr>
              <a:t> cost of the product needs to be mitigated by making payment options available to less capital strong buyers as the US is a market very used to such payments facilities.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Currently, FlightScope® has only one primary competitor, TrackMan™ produced by Danish firm ISG A/S, which has very similar technology but a much higher price positioning.  EDH has a major competitive advantage with the low cost of production in South Africa and can take more opportunities to highlight price difference.  In a difficult economic climate, this price differential can be further maximized.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Gill Sans Light" charset="0"/>
              <a:ea typeface="ヒラギノ角ゴ Pro W3"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FlightScope’s® position of being first to market with radar technology gives it a competitive advantage in credibility.   FlightScope® received widespread publicity by being featured at the European Open in June 2009.  EDH can capitalize on this and similar exposure to boost sales.  Also, a key endorsement from a well know South African golfer, like Ernie Els, Retief Goosen, Trevor Immelman or others would give substantial credibility to the product and create a ‘Proudly South African’ styled theme around its quality. This would also help dispel any possible doubts on the ability of a product developed in South Africa as opposed to well thought of Denmark, where their competitors are based.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Gill Sans Light" charset="0"/>
              <a:ea typeface="ヒラギノ角ゴ Pro W3"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922D-0DAC-4080-9A55-D519117C60C5}" type="slidenum">
              <a:rPr lang="de-DE"/>
              <a:pPr/>
              <a:t>20</a:t>
            </a:fld>
            <a:endParaRPr lang="de-DE"/>
          </a:p>
        </p:txBody>
      </p:sp>
      <p:sp>
        <p:nvSpPr>
          <p:cNvPr id="154626" name="Rectangle 2"/>
          <p:cNvSpPr>
            <a:spLocks noGrp="1" noRot="1" noChangeAspect="1" noChangeArrowheads="1" noTextEdit="1"/>
          </p:cNvSpPr>
          <p:nvPr>
            <p:ph type="sldImg"/>
          </p:nvPr>
        </p:nvSpPr>
        <p:spPr>
          <a:xfrm>
            <a:off x="1258888" y="720725"/>
            <a:ext cx="4800600" cy="3600450"/>
          </a:xfrm>
          <a:ln/>
        </p:spPr>
      </p:sp>
      <p:sp>
        <p:nvSpPr>
          <p:cNvPr id="154627" name="Rectangle 3"/>
          <p:cNvSpPr>
            <a:spLocks noGrp="1" noChangeArrowheads="1"/>
          </p:cNvSpPr>
          <p:nvPr>
            <p:ph type="body" idx="1"/>
          </p:nvPr>
        </p:nvSpPr>
        <p:spPr>
          <a:xfrm>
            <a:off x="975931" y="4561484"/>
            <a:ext cx="5363341" cy="431932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Currently, FlightScope® has only one primary competitor, TrackMan™ produced by Danish firm ISG A/S, which has very similar technology but a much higher price positioning.  EDH has a major competitive advantage with the low cost of production in South Africa and can take more opportunities to highlight price difference.  In a difficult economic climate, this price differential can be further maximized.  FlightScope’s® position of being first to market with radar technology gives it a competitive advantage in credibility.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60F32-2B82-40D4-A8C8-AAB32C52099E}" type="slidenum">
              <a:rPr lang="en-GB"/>
              <a:pPr/>
              <a:t>21</a:t>
            </a:fld>
            <a:endParaRPr lang="en-GB" dirty="0"/>
          </a:p>
        </p:txBody>
      </p:sp>
      <p:sp>
        <p:nvSpPr>
          <p:cNvPr id="1833986" name="Rectangle 2"/>
          <p:cNvSpPr>
            <a:spLocks noGrp="1" noRot="1" noChangeAspect="1" noChangeArrowheads="1" noTextEdit="1"/>
          </p:cNvSpPr>
          <p:nvPr>
            <p:ph type="sldImg"/>
          </p:nvPr>
        </p:nvSpPr>
        <p:spPr>
          <a:ln/>
        </p:spPr>
      </p:sp>
      <p:sp>
        <p:nvSpPr>
          <p:cNvPr id="183398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2E999-76FA-4599-9B88-EABB11486191}" type="slidenum">
              <a:rPr lang="de-DE"/>
              <a:pPr/>
              <a:t>3</a:t>
            </a:fld>
            <a:endParaRPr lang="de-DE"/>
          </a:p>
        </p:txBody>
      </p:sp>
      <p:sp>
        <p:nvSpPr>
          <p:cNvPr id="37890" name="Rectangle 2"/>
          <p:cNvSpPr>
            <a:spLocks noGrp="1" noRot="1" noChangeAspect="1" noChangeArrowheads="1" noTextEdit="1"/>
          </p:cNvSpPr>
          <p:nvPr>
            <p:ph type="sldImg"/>
          </p:nvPr>
        </p:nvSpPr>
        <p:spPr>
          <a:xfrm>
            <a:off x="1262063" y="720725"/>
            <a:ext cx="4797425" cy="3598863"/>
          </a:xfrm>
          <a:ln/>
        </p:spPr>
      </p:sp>
      <p:sp>
        <p:nvSpPr>
          <p:cNvPr id="37891" name="Rectangle 3"/>
          <p:cNvSpPr>
            <a:spLocks noGrp="1" noChangeArrowheads="1"/>
          </p:cNvSpPr>
          <p:nvPr>
            <p:ph type="body" idx="1"/>
          </p:nvPr>
        </p:nvSpPr>
        <p:spPr>
          <a:xfrm>
            <a:off x="976561" y="4560086"/>
            <a:ext cx="5362081" cy="4320317"/>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60F32-2B82-40D4-A8C8-AAB32C52099E}" type="slidenum">
              <a:rPr lang="en-GB"/>
              <a:pPr/>
              <a:t>22</a:t>
            </a:fld>
            <a:endParaRPr lang="en-GB" dirty="0"/>
          </a:p>
        </p:txBody>
      </p:sp>
      <p:sp>
        <p:nvSpPr>
          <p:cNvPr id="1833986" name="Rectangle 2"/>
          <p:cNvSpPr>
            <a:spLocks noGrp="1" noRot="1" noChangeAspect="1" noChangeArrowheads="1" noTextEdit="1"/>
          </p:cNvSpPr>
          <p:nvPr>
            <p:ph type="sldImg"/>
          </p:nvPr>
        </p:nvSpPr>
        <p:spPr>
          <a:ln/>
        </p:spPr>
      </p:sp>
      <p:sp>
        <p:nvSpPr>
          <p:cNvPr id="183398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A835D-A25F-497B-AAA5-7CA7AEBB89C6}" type="slidenum">
              <a:rPr lang="en-GB"/>
              <a:pPr/>
              <a:t>23</a:t>
            </a:fld>
            <a:endParaRPr lang="en-GB" dirty="0"/>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Gill Sans Light" charset="0"/>
                <a:ea typeface="ヒラギノ角ゴ Pro W3" pitchFamily="-106" charset="-128"/>
              </a:rPr>
              <a:t>EDH Tennis entered into a partnership with Polish firm JARGO to provide expanded tennis services.</a:t>
            </a:r>
          </a:p>
          <a:p>
            <a:endParaRPr lang="en-US" dirty="0"/>
          </a:p>
        </p:txBody>
      </p:sp>
      <p:sp>
        <p:nvSpPr>
          <p:cNvPr id="4" name="Slide Number Placeholder 3"/>
          <p:cNvSpPr>
            <a:spLocks noGrp="1"/>
          </p:cNvSpPr>
          <p:nvPr>
            <p:ph type="sldNum" sz="quarter" idx="10"/>
          </p:nvPr>
        </p:nvSpPr>
        <p:spPr/>
        <p:txBody>
          <a:bodyPr/>
          <a:lstStyle/>
          <a:p>
            <a:fld id="{95E8B644-A095-424C-8C8D-AAC91963D84E}"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Henri Johnson moved to Orlando, Florida in 2008 to establish EDH’s sales and marketing operations.</a:t>
            </a:r>
          </a:p>
          <a:p>
            <a:endParaRPr lang="en-US" dirty="0"/>
          </a:p>
        </p:txBody>
      </p:sp>
      <p:sp>
        <p:nvSpPr>
          <p:cNvPr id="4" name="Slide Number Placeholder 3"/>
          <p:cNvSpPr>
            <a:spLocks noGrp="1"/>
          </p:cNvSpPr>
          <p:nvPr>
            <p:ph type="sldNum" sz="quarter" idx="10"/>
          </p:nvPr>
        </p:nvSpPr>
        <p:spPr/>
        <p:txBody>
          <a:bodyPr/>
          <a:lstStyle/>
          <a:p>
            <a:fld id="{95E8B644-A095-424C-8C8D-AAC91963D84E}"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Baskerville" pitchFamily="-106" charset="0"/>
                <a:ea typeface="ヒラギノ角ゴ Pro W3" pitchFamily="-106" charset="-128"/>
                <a:sym typeface="Baskerville" pitchFamily="-106" charset="0"/>
              </a:rPr>
              <a:t>EDH also has the FlightScope Putting Eagle® that is expected to come to marker later this year.  For the purpose of this presentation, we will focus on the </a:t>
            </a:r>
            <a:r>
              <a:rPr lang="en-US" i="1" dirty="0" smtClean="0">
                <a:latin typeface="Baskerville" pitchFamily="-106" charset="0"/>
                <a:ea typeface="ヒラギノ角ゴ Pro W3" pitchFamily="-106" charset="-128"/>
                <a:sym typeface="Baskerville" pitchFamily="-106" charset="0"/>
              </a:rPr>
              <a:t>FlightScope®</a:t>
            </a:r>
            <a:r>
              <a:rPr lang="en-US" dirty="0" smtClean="0">
                <a:latin typeface="Baskerville" pitchFamily="-106" charset="0"/>
                <a:ea typeface="ヒラギノ角ゴ Pro W3" pitchFamily="-106" charset="-128"/>
                <a:sym typeface="Baskerville" pitchFamily="-106" charset="0"/>
              </a:rPr>
              <a:t> product line to analyze the innovation process at EDH</a:t>
            </a:r>
          </a:p>
        </p:txBody>
      </p:sp>
      <p:sp>
        <p:nvSpPr>
          <p:cNvPr id="4" name="Slide Number Placeholder 3"/>
          <p:cNvSpPr>
            <a:spLocks noGrp="1"/>
          </p:cNvSpPr>
          <p:nvPr>
            <p:ph type="sldNum" sz="quarter" idx="10"/>
          </p:nvPr>
        </p:nvSpPr>
        <p:spPr/>
        <p:txBody>
          <a:bodyPr/>
          <a:lstStyle/>
          <a:p>
            <a:fld id="{95E8B644-A095-424C-8C8D-AAC91963D84E}" type="slidenum">
              <a:rPr lang="en-GB" smtClean="0"/>
              <a:pPr/>
              <a:t>6</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FlightScope® Kudu is the latest version of FlightScope’s® product line.  </a:t>
            </a:r>
          </a:p>
          <a:p>
            <a:endParaRPr lang="en-US" dirty="0"/>
          </a:p>
        </p:txBody>
      </p:sp>
      <p:sp>
        <p:nvSpPr>
          <p:cNvPr id="4" name="Slide Number Placeholder 3"/>
          <p:cNvSpPr>
            <a:spLocks noGrp="1"/>
          </p:cNvSpPr>
          <p:nvPr>
            <p:ph type="sldNum" sz="quarter" idx="10"/>
          </p:nvPr>
        </p:nvSpPr>
        <p:spPr/>
        <p:txBody>
          <a:bodyPr/>
          <a:lstStyle/>
          <a:p>
            <a:fld id="{95E8B644-A095-424C-8C8D-AAC91963D84E}" type="slidenum">
              <a:rPr lang="en-GB" smtClean="0"/>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76D5C-8908-437C-8D93-7BEB83619AA0}" type="slidenum">
              <a:rPr lang="en-GB"/>
              <a:pPr/>
              <a:t>8</a:t>
            </a:fld>
            <a:endParaRPr lang="en-GB" dirty="0"/>
          </a:p>
        </p:txBody>
      </p:sp>
      <p:sp>
        <p:nvSpPr>
          <p:cNvPr id="1719298" name="Rectangle 2"/>
          <p:cNvSpPr>
            <a:spLocks noGrp="1" noRot="1" noChangeAspect="1" noChangeArrowheads="1" noTextEdit="1"/>
          </p:cNvSpPr>
          <p:nvPr>
            <p:ph type="sldImg"/>
          </p:nvPr>
        </p:nvSpPr>
        <p:spPr>
          <a:xfrm>
            <a:off x="1255713" y="719138"/>
            <a:ext cx="4805362" cy="3603625"/>
          </a:xfrm>
          <a:ln/>
        </p:spPr>
      </p:sp>
      <p:sp>
        <p:nvSpPr>
          <p:cNvPr id="1719299" name="Rectangle 3"/>
          <p:cNvSpPr>
            <a:spLocks noGrp="1" noChangeArrowheads="1"/>
          </p:cNvSpPr>
          <p:nvPr>
            <p:ph type="body" idx="1"/>
          </p:nvPr>
        </p:nvSpPr>
        <p:spPr>
          <a:xfrm>
            <a:off x="974725" y="4564063"/>
            <a:ext cx="5365750" cy="43180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b="0" dirty="0" smtClean="0"/>
              <a:t>Note: this model has been developed by Group 3 from an assortment of Innovation</a:t>
            </a:r>
            <a:r>
              <a:rPr lang="en-GB" sz="1000" b="0" baseline="0" dirty="0" smtClean="0"/>
              <a:t> and Entrepreneurship readings and teachings.</a:t>
            </a:r>
            <a:endParaRPr lang="en-GB" sz="1000" b="0" baseline="30000" dirty="0" smtClean="0"/>
          </a:p>
          <a:p>
            <a:endParaRPr lang="de-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6B561-6315-4F8A-94E8-4F53A7FF620F}" type="slidenum">
              <a:rPr lang="en-GB"/>
              <a:pPr/>
              <a:t>9</a:t>
            </a:fld>
            <a:endParaRPr lang="en-GB" dirty="0"/>
          </a:p>
        </p:txBody>
      </p:sp>
      <p:sp>
        <p:nvSpPr>
          <p:cNvPr id="1754114" name="Rectangle 2"/>
          <p:cNvSpPr>
            <a:spLocks noGrp="1" noRot="1" noChangeAspect="1" noChangeArrowheads="1" noTextEdit="1"/>
          </p:cNvSpPr>
          <p:nvPr>
            <p:ph type="sldImg"/>
          </p:nvPr>
        </p:nvSpPr>
        <p:spPr>
          <a:xfrm>
            <a:off x="1262063" y="722313"/>
            <a:ext cx="4799012" cy="3598862"/>
          </a:xfrm>
          <a:ln/>
        </p:spPr>
      </p:sp>
      <p:sp>
        <p:nvSpPr>
          <p:cNvPr id="1754115" name="Rectangle 3"/>
          <p:cNvSpPr>
            <a:spLocks noGrp="1" noChangeArrowheads="1"/>
          </p:cNvSpPr>
          <p:nvPr>
            <p:ph type="body" idx="1"/>
          </p:nvPr>
        </p:nvSpPr>
        <p:spPr>
          <a:xfrm>
            <a:off x="974725" y="4560888"/>
            <a:ext cx="5365750" cy="4318000"/>
          </a:xfrm>
        </p:spPr>
        <p:txBody>
          <a:bodyPr/>
          <a:lstStyle/>
          <a:p>
            <a:pPr eaLnBrk="1" hangingPunct="1"/>
            <a:r>
              <a:rPr lang="en-US" dirty="0" smtClean="0">
                <a:latin typeface="Gill Sans Light" charset="0"/>
                <a:ea typeface="ヒラギノ角ゴ Pro W3" pitchFamily="-106" charset="-128"/>
              </a:rPr>
              <a:t>The bulk of idea generation rests on the shoulders of Founder and CEO Henri Johnson.  Thus the idea generation process of flowing ideas down from the top is a natural result of this responsibility.  The l</a:t>
            </a:r>
            <a:r>
              <a:rPr lang="en-US" dirty="0" smtClean="0">
                <a:latin typeface="Gill Sans Light" charset="0"/>
                <a:ea typeface="ヒラギノ角ゴ Pro W3" pitchFamily="-106" charset="-128"/>
                <a:cs typeface="Times New Roman" pitchFamily="18" charset="0"/>
              </a:rPr>
              <a:t>ack of outside shareholders in early life of EDH helped spurn idea generation as the management team had complete control over initiatives and innovation process and did not have to worry about investor pressure for fast return on investment.  The partnership with HBD and their non executive board members has helped to focus the idea generation process and promote a focus of taking decisions</a:t>
            </a:r>
            <a:r>
              <a:rPr lang="en-US" baseline="0" dirty="0" smtClean="0">
                <a:latin typeface="Gill Sans Light" charset="0"/>
                <a:ea typeface="ヒラギノ角ゴ Pro W3" pitchFamily="-106" charset="-128"/>
                <a:cs typeface="Times New Roman" pitchFamily="18" charset="0"/>
              </a:rPr>
              <a:t> which will ultimately increase the bottom line.</a:t>
            </a:r>
            <a:r>
              <a:rPr lang="en-US" dirty="0" smtClean="0">
                <a:latin typeface="Gill Sans Light" charset="0"/>
                <a:ea typeface="ヒラギノ角ゴ Pro W3" pitchFamily="-106" charset="-128"/>
                <a:cs typeface="Times New Roman" pitchFamily="18"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922D-0DAC-4080-9A55-D519117C60C5}" type="slidenum">
              <a:rPr lang="de-DE"/>
              <a:pPr/>
              <a:t>10</a:t>
            </a:fld>
            <a:endParaRPr lang="de-DE"/>
          </a:p>
        </p:txBody>
      </p:sp>
      <p:sp>
        <p:nvSpPr>
          <p:cNvPr id="154626" name="Rectangle 2"/>
          <p:cNvSpPr>
            <a:spLocks noGrp="1" noRot="1" noChangeAspect="1" noChangeArrowheads="1" noTextEdit="1"/>
          </p:cNvSpPr>
          <p:nvPr>
            <p:ph type="sldImg"/>
          </p:nvPr>
        </p:nvSpPr>
        <p:spPr>
          <a:xfrm>
            <a:off x="1258888" y="720725"/>
            <a:ext cx="4800600" cy="3600450"/>
          </a:xfrm>
          <a:ln/>
        </p:spPr>
      </p:sp>
      <p:sp>
        <p:nvSpPr>
          <p:cNvPr id="154627" name="Rectangle 3"/>
          <p:cNvSpPr>
            <a:spLocks noGrp="1" noChangeArrowheads="1"/>
          </p:cNvSpPr>
          <p:nvPr>
            <p:ph type="body" idx="1"/>
          </p:nvPr>
        </p:nvSpPr>
        <p:spPr>
          <a:xfrm>
            <a:off x="975931" y="4561484"/>
            <a:ext cx="5363341" cy="4319322"/>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Gill Sans Light" charset="0"/>
                <a:ea typeface="ヒラギノ角ゴ Pro W3" pitchFamily="-106" charset="-128"/>
              </a:rPr>
              <a:t>In general, this area seems to have strengths that double as weaknesses. It’s excellent that HJ is such a natural born inventor, but potentially dangerous if he is the sole bearer of the idea generation burden. In addition, we see opportunities to listen to the market and get feedback from customers, in order to improve existing products and get more ideas for new ones.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423" name="Rectangle 231"/>
          <p:cNvSpPr>
            <a:spLocks noChangeArrowheads="1"/>
          </p:cNvSpPr>
          <p:nvPr/>
        </p:nvSpPr>
        <p:spPr bwMode="ltGray">
          <a:xfrm>
            <a:off x="2782888" y="2054225"/>
            <a:ext cx="6361112" cy="2741613"/>
          </a:xfrm>
          <a:prstGeom prst="rect">
            <a:avLst/>
          </a:prstGeom>
          <a:solidFill>
            <a:srgbClr val="002060"/>
          </a:solidFill>
          <a:ln w="9525">
            <a:noFill/>
            <a:miter lim="800000"/>
            <a:headEnd/>
            <a:tailEnd/>
          </a:ln>
          <a:effectLst/>
        </p:spPr>
        <p:txBody>
          <a:bodyPr wrap="none" lIns="90736" tIns="45368" rIns="90736" bIns="45368" anchor="ctr"/>
          <a:lstStyle/>
          <a:p>
            <a:pPr defTabSz="908050"/>
            <a:endParaRPr lang="fr-FR" sz="2000" dirty="0"/>
          </a:p>
        </p:txBody>
      </p:sp>
      <p:sp>
        <p:nvSpPr>
          <p:cNvPr id="8424" name="Rectangle 232"/>
          <p:cNvSpPr>
            <a:spLocks noChangeArrowheads="1"/>
          </p:cNvSpPr>
          <p:nvPr/>
        </p:nvSpPr>
        <p:spPr bwMode="ltGray">
          <a:xfrm>
            <a:off x="0" y="2054225"/>
            <a:ext cx="2741613" cy="2741613"/>
          </a:xfrm>
          <a:prstGeom prst="rect">
            <a:avLst/>
          </a:prstGeom>
          <a:solidFill>
            <a:srgbClr val="00A2DF"/>
          </a:solidFill>
          <a:ln w="9525">
            <a:noFill/>
            <a:miter lim="800000"/>
            <a:headEnd/>
            <a:tailEnd/>
          </a:ln>
          <a:effectLst/>
        </p:spPr>
        <p:txBody>
          <a:bodyPr wrap="none" lIns="90736" tIns="45368" rIns="90736" bIns="45368" anchor="ctr"/>
          <a:lstStyle/>
          <a:p>
            <a:pPr defTabSz="908050"/>
            <a:endParaRPr lang="fr-FR" sz="2000" dirty="0"/>
          </a:p>
        </p:txBody>
      </p:sp>
      <p:sp>
        <p:nvSpPr>
          <p:cNvPr id="8222" name="Date"/>
          <p:cNvSpPr>
            <a:spLocks noGrp="1" noChangeArrowheads="1"/>
          </p:cNvSpPr>
          <p:nvPr>
            <p:ph type="subTitle" idx="1"/>
          </p:nvPr>
        </p:nvSpPr>
        <p:spPr>
          <a:xfrm>
            <a:off x="3138488" y="2378075"/>
            <a:ext cx="3748087" cy="414338"/>
          </a:xfrm>
          <a:solidFill>
            <a:schemeClr val="tx2">
              <a:alpha val="0"/>
            </a:schemeClr>
          </a:solidFill>
        </p:spPr>
        <p:txBody>
          <a:bodyPr/>
          <a:lstStyle>
            <a:lvl1pPr marL="0" indent="0">
              <a:buFont typeface="Wingdings" pitchFamily="2" charset="2"/>
              <a:buNone/>
              <a:defRPr sz="1600">
                <a:solidFill>
                  <a:schemeClr val="bg1"/>
                </a:solidFill>
              </a:defRPr>
            </a:lvl1pPr>
          </a:lstStyle>
          <a:p>
            <a:r>
              <a:rPr lang="fr-FR"/>
              <a:t>Click to edit Master subtitle style</a:t>
            </a:r>
          </a:p>
        </p:txBody>
      </p:sp>
      <p:sp>
        <p:nvSpPr>
          <p:cNvPr id="8223" name="PresentationTitle"/>
          <p:cNvSpPr>
            <a:spLocks noGrp="1" noChangeArrowheads="1"/>
          </p:cNvSpPr>
          <p:nvPr>
            <p:ph type="ctrTitle" sz="quarter"/>
          </p:nvPr>
        </p:nvSpPr>
        <p:spPr>
          <a:xfrm>
            <a:off x="3138488" y="2862263"/>
            <a:ext cx="5419725" cy="839787"/>
          </a:xfrm>
          <a:solidFill>
            <a:schemeClr val="tx2">
              <a:alpha val="0"/>
            </a:schemeClr>
          </a:solidFill>
        </p:spPr>
        <p:txBody>
          <a:bodyPr/>
          <a:lstStyle>
            <a:lvl1pPr>
              <a:defRPr sz="2400">
                <a:solidFill>
                  <a:schemeClr val="bg1"/>
                </a:solidFill>
              </a:defRPr>
            </a:lvl1pPr>
          </a:lstStyle>
          <a:p>
            <a:r>
              <a:rPr lang="fr-FR"/>
              <a:t>Click to edit Master title style</a:t>
            </a:r>
          </a:p>
        </p:txBody>
      </p:sp>
      <p:sp>
        <p:nvSpPr>
          <p:cNvPr id="8450" name="CompanyName"/>
          <p:cNvSpPr>
            <a:spLocks noChangeArrowheads="1"/>
          </p:cNvSpPr>
          <p:nvPr/>
        </p:nvSpPr>
        <p:spPr bwMode="auto">
          <a:xfrm>
            <a:off x="3260725" y="6502400"/>
            <a:ext cx="5264150" cy="241300"/>
          </a:xfrm>
          <a:prstGeom prst="rect">
            <a:avLst/>
          </a:prstGeom>
          <a:noFill/>
          <a:ln w="9525">
            <a:noFill/>
            <a:miter lim="800000"/>
            <a:headEnd/>
            <a:tailEnd/>
          </a:ln>
          <a:effectLst/>
        </p:spPr>
        <p:txBody>
          <a:bodyPr lIns="0" tIns="0" rIns="0" bIns="0" anchor="b"/>
          <a:lstStyle/>
          <a:p>
            <a:pPr algn="r"/>
            <a:r>
              <a:rPr lang="fr-FR" sz="1000" dirty="0">
                <a:solidFill>
                  <a:schemeClr val="bg2"/>
                </a:solidFill>
              </a:rPr>
              <a:t>C O N F I D E N T I A </a:t>
            </a:r>
            <a:r>
              <a:rPr lang="fr-FR" sz="1000" dirty="0" smtClean="0">
                <a:solidFill>
                  <a:schemeClr val="bg2"/>
                </a:solidFill>
              </a:rPr>
              <a:t>L</a:t>
            </a:r>
            <a:endParaRPr lang="fr-FR" sz="1000" dirty="0">
              <a:solidFill>
                <a:schemeClr val="bg2"/>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76238"/>
            <a:ext cx="1987550" cy="5538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3250" y="376238"/>
            <a:ext cx="5815013" cy="553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3250" y="376238"/>
            <a:ext cx="7954963" cy="6080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3250" y="1328738"/>
            <a:ext cx="3900488" cy="458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6138" y="1328738"/>
            <a:ext cx="3902075"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6138" y="3697288"/>
            <a:ext cx="3902075" cy="2217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3250" y="376238"/>
            <a:ext cx="7954963" cy="608012"/>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3250" y="1328738"/>
            <a:ext cx="3900488"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6138" y="1328738"/>
            <a:ext cx="3902075"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3250" y="3697288"/>
            <a:ext cx="3900488" cy="2217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6138" y="3697288"/>
            <a:ext cx="3902075" cy="2217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3250" y="1328738"/>
            <a:ext cx="3900488"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6138" y="1328738"/>
            <a:ext cx="3902075"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5" name="Rectangle 91"/>
          <p:cNvSpPr>
            <a:spLocks noChangeArrowheads="1"/>
          </p:cNvSpPr>
          <p:nvPr/>
        </p:nvSpPr>
        <p:spPr bwMode="ltGray">
          <a:xfrm>
            <a:off x="0" y="6477000"/>
            <a:ext cx="8501063" cy="381000"/>
          </a:xfrm>
          <a:prstGeom prst="rect">
            <a:avLst/>
          </a:prstGeom>
          <a:solidFill>
            <a:srgbClr val="CFCFCF"/>
          </a:solidFill>
          <a:ln w="9525">
            <a:noFill/>
            <a:miter lim="800000"/>
            <a:headEnd/>
            <a:tailEnd/>
          </a:ln>
          <a:effectLst/>
        </p:spPr>
        <p:txBody>
          <a:bodyPr wrap="none" anchor="ctr"/>
          <a:lstStyle/>
          <a:p>
            <a:pPr>
              <a:spcBef>
                <a:spcPct val="50000"/>
              </a:spcBef>
            </a:pPr>
            <a:endParaRPr lang="fr-FR" baseline="-25000" dirty="0"/>
          </a:p>
        </p:txBody>
      </p:sp>
      <p:sp>
        <p:nvSpPr>
          <p:cNvPr id="1026" name="Title"/>
          <p:cNvSpPr>
            <a:spLocks noGrp="1" noChangeArrowheads="1"/>
          </p:cNvSpPr>
          <p:nvPr>
            <p:ph type="title"/>
          </p:nvPr>
        </p:nvSpPr>
        <p:spPr bwMode="auto">
          <a:xfrm>
            <a:off x="603250" y="376238"/>
            <a:ext cx="7954963" cy="608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smtClean="0"/>
              <a:t>Click to edit Master title style</a:t>
            </a:r>
          </a:p>
        </p:txBody>
      </p:sp>
      <p:sp>
        <p:nvSpPr>
          <p:cNvPr id="1111" name="BodyText"/>
          <p:cNvSpPr>
            <a:spLocks noGrp="1" noChangeArrowheads="1"/>
          </p:cNvSpPr>
          <p:nvPr>
            <p:ph type="body" idx="1"/>
          </p:nvPr>
        </p:nvSpPr>
        <p:spPr bwMode="auto">
          <a:xfrm>
            <a:off x="603250" y="1328738"/>
            <a:ext cx="7954963" cy="4586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Thirdlevel</a:t>
            </a:r>
            <a:endParaRPr lang="fr-FR" dirty="0" smtClean="0"/>
          </a:p>
          <a:p>
            <a:pPr lvl="3"/>
            <a:r>
              <a:rPr lang="fr-FR" dirty="0" err="1" smtClean="0"/>
              <a:t>Fourthlevel</a:t>
            </a:r>
            <a:endParaRPr lang="fr-FR" dirty="0" smtClean="0"/>
          </a:p>
          <a:p>
            <a:pPr lvl="4"/>
            <a:r>
              <a:rPr lang="fr-FR" dirty="0" err="1" smtClean="0"/>
              <a:t>Fifthlevel</a:t>
            </a:r>
            <a:endParaRPr lang="fr-FR" dirty="0" smtClean="0"/>
          </a:p>
        </p:txBody>
      </p:sp>
      <p:sp>
        <p:nvSpPr>
          <p:cNvPr id="1145" name="Rectangle 121"/>
          <p:cNvSpPr>
            <a:spLocks noChangeArrowheads="1"/>
          </p:cNvSpPr>
          <p:nvPr/>
        </p:nvSpPr>
        <p:spPr bwMode="invGray">
          <a:xfrm>
            <a:off x="8548688" y="6477000"/>
            <a:ext cx="595312" cy="381000"/>
          </a:xfrm>
          <a:prstGeom prst="rect">
            <a:avLst/>
          </a:prstGeom>
          <a:solidFill>
            <a:srgbClr val="0057A6"/>
          </a:solidFill>
          <a:ln w="9525">
            <a:noFill/>
            <a:miter lim="800000"/>
            <a:headEnd/>
            <a:tailEnd/>
          </a:ln>
          <a:effectLst/>
        </p:spPr>
        <p:txBody>
          <a:bodyPr wrap="none" anchor="ctr"/>
          <a:lstStyle/>
          <a:p>
            <a:fld id="{D96F6430-78AF-4A97-8FFC-719B68DC7C90}" type="slidenum">
              <a:rPr lang="fr-FR" sz="1000">
                <a:solidFill>
                  <a:schemeClr val="bg1"/>
                </a:solidFill>
              </a:rPr>
              <a:pPr/>
              <a:t>‹#›</a:t>
            </a:fld>
            <a:endParaRPr lang="fr-FR" sz="1000" dirty="0">
              <a:solidFill>
                <a:schemeClr val="bg1"/>
              </a:solidFill>
            </a:endParaRPr>
          </a:p>
        </p:txBody>
      </p:sp>
      <p:sp>
        <p:nvSpPr>
          <p:cNvPr id="1152" name="Rectangle 128"/>
          <p:cNvSpPr>
            <a:spLocks noChangeArrowheads="1"/>
          </p:cNvSpPr>
          <p:nvPr/>
        </p:nvSpPr>
        <p:spPr bwMode="ltGray">
          <a:xfrm>
            <a:off x="0" y="414338"/>
            <a:ext cx="457200" cy="457200"/>
          </a:xfrm>
          <a:prstGeom prst="rect">
            <a:avLst/>
          </a:prstGeom>
          <a:solidFill>
            <a:srgbClr val="00A2DF"/>
          </a:solidFill>
          <a:ln w="9525">
            <a:noFill/>
            <a:miter lim="800000"/>
            <a:headEnd/>
            <a:tailEnd/>
          </a:ln>
          <a:effectLst/>
        </p:spPr>
        <p:txBody>
          <a:bodyPr wrap="none" anchor="ctr"/>
          <a:lstStyle/>
          <a:p>
            <a:endParaRPr lang="fr-FR" baseline="-25000" dirty="0"/>
          </a:p>
        </p:txBody>
      </p:sp>
      <p:sp>
        <p:nvSpPr>
          <p:cNvPr id="1155" name="FileRef"/>
          <p:cNvSpPr txBox="1">
            <a:spLocks noChangeArrowheads="1"/>
          </p:cNvSpPr>
          <p:nvPr/>
        </p:nvSpPr>
        <p:spPr bwMode="auto">
          <a:xfrm>
            <a:off x="4849813" y="6616700"/>
            <a:ext cx="3403600" cy="101600"/>
          </a:xfrm>
          <a:prstGeom prst="rect">
            <a:avLst/>
          </a:prstGeom>
          <a:noFill/>
          <a:ln w="9525">
            <a:noFill/>
            <a:miter lim="800000"/>
            <a:headEnd/>
            <a:tailEnd/>
          </a:ln>
          <a:effectLst/>
        </p:spPr>
        <p:txBody>
          <a:bodyPr lIns="0" tIns="0" rIns="0" bIns="0" anchor="b"/>
          <a:lstStyle/>
          <a:p>
            <a:pPr algn="r" defTabSz="854075">
              <a:spcBef>
                <a:spcPct val="50000"/>
              </a:spcBef>
            </a:pPr>
            <a:r>
              <a:rPr lang="en-GB" sz="700" noProof="0" dirty="0" smtClean="0"/>
              <a:t>Innovation &amp; Entrepreneurship, FT MBA 2009</a:t>
            </a:r>
            <a:endParaRPr lang="en-GB" sz="700" noProof="0" dirty="0"/>
          </a:p>
        </p:txBody>
      </p:sp>
      <p:sp>
        <p:nvSpPr>
          <p:cNvPr id="1156" name="Text Box 132"/>
          <p:cNvSpPr txBox="1">
            <a:spLocks noChangeArrowheads="1"/>
          </p:cNvSpPr>
          <p:nvPr/>
        </p:nvSpPr>
        <p:spPr bwMode="auto">
          <a:xfrm>
            <a:off x="585788" y="6616700"/>
            <a:ext cx="4027487" cy="101600"/>
          </a:xfrm>
          <a:prstGeom prst="rect">
            <a:avLst/>
          </a:prstGeom>
          <a:noFill/>
          <a:ln w="9525">
            <a:noFill/>
            <a:miter lim="800000"/>
            <a:headEnd/>
            <a:tailEnd/>
          </a:ln>
          <a:effectLst/>
        </p:spPr>
        <p:txBody>
          <a:bodyPr lIns="0" tIns="0" rIns="0" bIns="0"/>
          <a:lstStyle/>
          <a:p>
            <a:pPr algn="l"/>
            <a:r>
              <a:rPr lang="en-GB" sz="700" noProof="0" dirty="0" smtClean="0">
                <a:cs typeface="Arial" charset="0"/>
              </a:rPr>
              <a:t>©</a:t>
            </a:r>
            <a:r>
              <a:rPr lang="en-GB" sz="700" baseline="0" noProof="0" dirty="0" smtClean="0">
                <a:cs typeface="Arial" charset="0"/>
              </a:rPr>
              <a:t> UCT Graduate School of Business, Cape Town </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39800" rtl="0" eaLnBrk="0" fontAlgn="base" hangingPunct="0">
        <a:lnSpc>
          <a:spcPct val="90000"/>
        </a:lnSpc>
        <a:spcBef>
          <a:spcPct val="0"/>
        </a:spcBef>
        <a:spcAft>
          <a:spcPct val="0"/>
        </a:spcAft>
        <a:defRPr sz="1600" b="1">
          <a:solidFill>
            <a:srgbClr val="0057A6"/>
          </a:solidFill>
          <a:latin typeface="+mj-lt"/>
          <a:ea typeface="+mj-ea"/>
          <a:cs typeface="+mj-cs"/>
        </a:defRPr>
      </a:lvl1pPr>
      <a:lvl2pPr algn="l" defTabSz="939800" rtl="0" eaLnBrk="0" fontAlgn="base" hangingPunct="0">
        <a:lnSpc>
          <a:spcPct val="90000"/>
        </a:lnSpc>
        <a:spcBef>
          <a:spcPct val="0"/>
        </a:spcBef>
        <a:spcAft>
          <a:spcPct val="0"/>
        </a:spcAft>
        <a:defRPr sz="1600" b="1">
          <a:solidFill>
            <a:srgbClr val="0057A6"/>
          </a:solidFill>
          <a:latin typeface="Arial" charset="0"/>
        </a:defRPr>
      </a:lvl2pPr>
      <a:lvl3pPr algn="l" defTabSz="939800" rtl="0" eaLnBrk="0" fontAlgn="base" hangingPunct="0">
        <a:lnSpc>
          <a:spcPct val="90000"/>
        </a:lnSpc>
        <a:spcBef>
          <a:spcPct val="0"/>
        </a:spcBef>
        <a:spcAft>
          <a:spcPct val="0"/>
        </a:spcAft>
        <a:defRPr sz="1600" b="1">
          <a:solidFill>
            <a:srgbClr val="0057A6"/>
          </a:solidFill>
          <a:latin typeface="Arial" charset="0"/>
        </a:defRPr>
      </a:lvl3pPr>
      <a:lvl4pPr algn="l" defTabSz="939800" rtl="0" eaLnBrk="0" fontAlgn="base" hangingPunct="0">
        <a:lnSpc>
          <a:spcPct val="90000"/>
        </a:lnSpc>
        <a:spcBef>
          <a:spcPct val="0"/>
        </a:spcBef>
        <a:spcAft>
          <a:spcPct val="0"/>
        </a:spcAft>
        <a:defRPr sz="1600" b="1">
          <a:solidFill>
            <a:srgbClr val="0057A6"/>
          </a:solidFill>
          <a:latin typeface="Arial" charset="0"/>
        </a:defRPr>
      </a:lvl4pPr>
      <a:lvl5pPr algn="l" defTabSz="939800" rtl="0" eaLnBrk="0" fontAlgn="base" hangingPunct="0">
        <a:lnSpc>
          <a:spcPct val="90000"/>
        </a:lnSpc>
        <a:spcBef>
          <a:spcPct val="0"/>
        </a:spcBef>
        <a:spcAft>
          <a:spcPct val="0"/>
        </a:spcAft>
        <a:defRPr sz="1600" b="1">
          <a:solidFill>
            <a:srgbClr val="0057A6"/>
          </a:solidFill>
          <a:latin typeface="Arial" charset="0"/>
        </a:defRPr>
      </a:lvl5pPr>
      <a:lvl6pPr marL="457200" algn="l" defTabSz="939800" rtl="0" eaLnBrk="0" fontAlgn="base" hangingPunct="0">
        <a:lnSpc>
          <a:spcPct val="90000"/>
        </a:lnSpc>
        <a:spcBef>
          <a:spcPct val="0"/>
        </a:spcBef>
        <a:spcAft>
          <a:spcPct val="0"/>
        </a:spcAft>
        <a:defRPr sz="1600" b="1">
          <a:solidFill>
            <a:srgbClr val="0057A6"/>
          </a:solidFill>
          <a:latin typeface="Arial" charset="0"/>
        </a:defRPr>
      </a:lvl6pPr>
      <a:lvl7pPr marL="914400" algn="l" defTabSz="939800" rtl="0" eaLnBrk="0" fontAlgn="base" hangingPunct="0">
        <a:lnSpc>
          <a:spcPct val="90000"/>
        </a:lnSpc>
        <a:spcBef>
          <a:spcPct val="0"/>
        </a:spcBef>
        <a:spcAft>
          <a:spcPct val="0"/>
        </a:spcAft>
        <a:defRPr sz="1600" b="1">
          <a:solidFill>
            <a:srgbClr val="0057A6"/>
          </a:solidFill>
          <a:latin typeface="Arial" charset="0"/>
        </a:defRPr>
      </a:lvl7pPr>
      <a:lvl8pPr marL="1371600" algn="l" defTabSz="939800" rtl="0" eaLnBrk="0" fontAlgn="base" hangingPunct="0">
        <a:lnSpc>
          <a:spcPct val="90000"/>
        </a:lnSpc>
        <a:spcBef>
          <a:spcPct val="0"/>
        </a:spcBef>
        <a:spcAft>
          <a:spcPct val="0"/>
        </a:spcAft>
        <a:defRPr sz="1600" b="1">
          <a:solidFill>
            <a:srgbClr val="0057A6"/>
          </a:solidFill>
          <a:latin typeface="Arial" charset="0"/>
        </a:defRPr>
      </a:lvl8pPr>
      <a:lvl9pPr marL="1828800" algn="l" defTabSz="939800" rtl="0" eaLnBrk="0" fontAlgn="base" hangingPunct="0">
        <a:lnSpc>
          <a:spcPct val="90000"/>
        </a:lnSpc>
        <a:spcBef>
          <a:spcPct val="0"/>
        </a:spcBef>
        <a:spcAft>
          <a:spcPct val="0"/>
        </a:spcAft>
        <a:defRPr sz="1600" b="1">
          <a:solidFill>
            <a:srgbClr val="0057A6"/>
          </a:solidFill>
          <a:latin typeface="Arial" charset="0"/>
        </a:defRPr>
      </a:lvl9pPr>
    </p:titleStyle>
    <p:bodyStyle>
      <a:lvl1pPr marL="180975" indent="-180975" algn="l" defTabSz="939800" rtl="0" eaLnBrk="0" fontAlgn="base" hangingPunct="0">
        <a:spcBef>
          <a:spcPct val="60000"/>
        </a:spcBef>
        <a:spcAft>
          <a:spcPct val="0"/>
        </a:spcAft>
        <a:buClr>
          <a:schemeClr val="tx1"/>
        </a:buClr>
        <a:buFont typeface="Wingdings" pitchFamily="2" charset="2"/>
        <a:buChar char="§"/>
        <a:defRPr sz="1400">
          <a:solidFill>
            <a:schemeClr val="tx1"/>
          </a:solidFill>
          <a:latin typeface="+mn-lt"/>
          <a:ea typeface="+mn-ea"/>
          <a:cs typeface="+mn-cs"/>
        </a:defRPr>
      </a:lvl1pPr>
      <a:lvl2pPr marL="360363" indent="-177800" algn="l" defTabSz="939800" rtl="0" eaLnBrk="0" fontAlgn="base" hangingPunct="0">
        <a:spcBef>
          <a:spcPct val="20000"/>
        </a:spcBef>
        <a:spcAft>
          <a:spcPct val="0"/>
        </a:spcAft>
        <a:buClr>
          <a:schemeClr val="tx1"/>
        </a:buClr>
        <a:buFont typeface="Arial" charset="0"/>
        <a:buChar char="–"/>
        <a:defRPr sz="1400">
          <a:solidFill>
            <a:schemeClr val="tx1"/>
          </a:solidFill>
          <a:latin typeface="+mn-lt"/>
        </a:defRPr>
      </a:lvl2pPr>
      <a:lvl3pPr marL="539750" indent="-177800" algn="l" defTabSz="939800" rtl="0" eaLnBrk="0" fontAlgn="base" hangingPunct="0">
        <a:spcBef>
          <a:spcPct val="20000"/>
        </a:spcBef>
        <a:spcAft>
          <a:spcPct val="0"/>
        </a:spcAft>
        <a:buClr>
          <a:schemeClr val="tx1"/>
        </a:buClr>
        <a:buFont typeface="Arial" charset="0"/>
        <a:buChar char="­"/>
        <a:defRPr sz="1400">
          <a:solidFill>
            <a:schemeClr val="tx1"/>
          </a:solidFill>
          <a:latin typeface="+mn-lt"/>
        </a:defRPr>
      </a:lvl3pPr>
      <a:lvl4pPr marL="719138" indent="-177800" algn="l" defTabSz="939800" rtl="0" eaLnBrk="0" fontAlgn="base" hangingPunct="0">
        <a:spcBef>
          <a:spcPct val="20000"/>
        </a:spcBef>
        <a:spcAft>
          <a:spcPct val="0"/>
        </a:spcAft>
        <a:buClr>
          <a:schemeClr val="tx1"/>
        </a:buClr>
        <a:buFont typeface="Arial" charset="0"/>
        <a:buChar char="­"/>
        <a:defRPr sz="1400">
          <a:solidFill>
            <a:schemeClr val="tx1"/>
          </a:solidFill>
          <a:latin typeface="+mn-lt"/>
        </a:defRPr>
      </a:lvl4pPr>
      <a:lvl5pPr marL="968375" indent="-134938" algn="l" defTabSz="939800" rtl="0" eaLnBrk="0" fontAlgn="base" hangingPunct="0">
        <a:spcBef>
          <a:spcPct val="25000"/>
        </a:spcBef>
        <a:spcAft>
          <a:spcPct val="0"/>
        </a:spcAft>
        <a:buClr>
          <a:schemeClr val="tx1"/>
        </a:buClr>
        <a:buFont typeface="Arial" charset="0"/>
        <a:buChar char="-"/>
        <a:defRPr sz="1400">
          <a:solidFill>
            <a:schemeClr val="tx1"/>
          </a:solidFill>
          <a:latin typeface="+mn-lt"/>
        </a:defRPr>
      </a:lvl5pPr>
      <a:lvl6pPr marL="1425575" indent="-134938" algn="l" defTabSz="939800" rtl="0" eaLnBrk="0" fontAlgn="base" hangingPunct="0">
        <a:spcBef>
          <a:spcPct val="25000"/>
        </a:spcBef>
        <a:spcAft>
          <a:spcPct val="0"/>
        </a:spcAft>
        <a:buClr>
          <a:schemeClr val="tx1"/>
        </a:buClr>
        <a:buFont typeface="Arial" charset="0"/>
        <a:buChar char="-"/>
        <a:defRPr sz="1400">
          <a:solidFill>
            <a:schemeClr val="tx1"/>
          </a:solidFill>
          <a:latin typeface="+mn-lt"/>
        </a:defRPr>
      </a:lvl6pPr>
      <a:lvl7pPr marL="1882775" indent="-134938" algn="l" defTabSz="939800" rtl="0" eaLnBrk="0" fontAlgn="base" hangingPunct="0">
        <a:spcBef>
          <a:spcPct val="25000"/>
        </a:spcBef>
        <a:spcAft>
          <a:spcPct val="0"/>
        </a:spcAft>
        <a:buClr>
          <a:schemeClr val="tx1"/>
        </a:buClr>
        <a:buFont typeface="Arial" charset="0"/>
        <a:buChar char="-"/>
        <a:defRPr sz="1400">
          <a:solidFill>
            <a:schemeClr val="tx1"/>
          </a:solidFill>
          <a:latin typeface="+mn-lt"/>
        </a:defRPr>
      </a:lvl7pPr>
      <a:lvl8pPr marL="2339975" indent="-134938" algn="l" defTabSz="939800" rtl="0" eaLnBrk="0" fontAlgn="base" hangingPunct="0">
        <a:spcBef>
          <a:spcPct val="25000"/>
        </a:spcBef>
        <a:spcAft>
          <a:spcPct val="0"/>
        </a:spcAft>
        <a:buClr>
          <a:schemeClr val="tx1"/>
        </a:buClr>
        <a:buFont typeface="Arial" charset="0"/>
        <a:buChar char="-"/>
        <a:defRPr sz="1400">
          <a:solidFill>
            <a:schemeClr val="tx1"/>
          </a:solidFill>
          <a:latin typeface="+mn-lt"/>
        </a:defRPr>
      </a:lvl8pPr>
      <a:lvl9pPr marL="2797175" indent="-134938" algn="l" defTabSz="939800" rtl="0" eaLnBrk="0" fontAlgn="base" hangingPunct="0">
        <a:spcBef>
          <a:spcPct val="25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mages.google.co.za/imgres?imgurl=http://www.toptennispro.com/wp-content/uploads/2009/04/tennis-ball.jpg&amp;imgrefurl=http://www.toptennispro.com/tennis-ball.html&amp;usg=__bFxRRJZEo7DWlsiuobIyS0BKvjc=&amp;h=249&amp;w=250&amp;sz=15&amp;hl=en&amp;start=4&amp;tbnid=9aE_CL4Jrkfb5M:&amp;tbnh=111&amp;tbnw=111&amp;prev=/images?q=tennis+ball&amp;gbv=2&amp;hl=en" TargetMode="External"/><Relationship Id="rId5" Type="http://schemas.openxmlformats.org/officeDocument/2006/relationships/image" Target="../media/image8.jpeg"/><Relationship Id="rId4" Type="http://schemas.openxmlformats.org/officeDocument/2006/relationships/hyperlink" Target="http://images.google.co.za/imgres?imgurl=http://www.istockphoto.com/file_thumbview_approve/1605064/2/istockphoto_1605064-golf-ball-vector-heavily-shadowed.jpg&amp;imgrefurl=http://www.istockphoto.com/file_closeup.php?id=1605064&amp;usg=__U0E5BcaJuMlROa3q2KbVyXRWBOc=&amp;h=380&amp;w=380&amp;sz=37&amp;hl=en&amp;start=11&amp;tbnid=ukcaMwYXGAC_YM:&amp;tbnh=123&amp;tbnw=123&amp;prev=/images?q=golf+ball&amp;gbv=2&amp;hl=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3" name="Rectangle 3"/>
          <p:cNvSpPr>
            <a:spLocks noGrp="1" noChangeArrowheads="1"/>
          </p:cNvSpPr>
          <p:nvPr>
            <p:ph type="subTitle" idx="1"/>
          </p:nvPr>
        </p:nvSpPr>
        <p:spPr>
          <a:xfrm>
            <a:off x="3211513" y="2209800"/>
            <a:ext cx="2610789" cy="414338"/>
          </a:xfrm>
        </p:spPr>
        <p:txBody>
          <a:bodyPr/>
          <a:lstStyle/>
          <a:p>
            <a:r>
              <a:rPr lang="fr-FR" altLang="en-US" sz="2400" b="1" dirty="0" smtClean="0"/>
              <a:t>June 2009</a:t>
            </a:r>
            <a:endParaRPr lang="fr-FR" altLang="en-US" sz="2400" b="1" dirty="0"/>
          </a:p>
        </p:txBody>
      </p:sp>
      <p:sp>
        <p:nvSpPr>
          <p:cNvPr id="7" name="Title 6"/>
          <p:cNvSpPr>
            <a:spLocks noGrp="1"/>
          </p:cNvSpPr>
          <p:nvPr>
            <p:ph type="ctrTitle" sz="quarter"/>
          </p:nvPr>
        </p:nvSpPr>
        <p:spPr>
          <a:xfrm>
            <a:off x="3138488" y="2878029"/>
            <a:ext cx="5419725" cy="839787"/>
          </a:xfrm>
        </p:spPr>
        <p:txBody>
          <a:bodyPr/>
          <a:lstStyle/>
          <a:p>
            <a:r>
              <a:rPr lang="en-GB" sz="2800" i="1" dirty="0" smtClean="0"/>
              <a:t>EDH – Driving Towards Global Sports Information Leadership through Innovation</a:t>
            </a:r>
            <a:endParaRPr lang="en-GB" sz="2800" i="1" dirty="0"/>
          </a:p>
        </p:txBody>
      </p:sp>
      <p:sp>
        <p:nvSpPr>
          <p:cNvPr id="8" name="Rectangle 3"/>
          <p:cNvSpPr>
            <a:spLocks/>
          </p:cNvSpPr>
          <p:nvPr/>
        </p:nvSpPr>
        <p:spPr bwMode="auto">
          <a:xfrm>
            <a:off x="115332" y="4963744"/>
            <a:ext cx="6046311" cy="1384995"/>
          </a:xfrm>
          <a:prstGeom prst="rect">
            <a:avLst/>
          </a:prstGeom>
          <a:noFill/>
          <a:ln w="12700">
            <a:noFill/>
            <a:miter lim="800000"/>
            <a:headEnd/>
            <a:tailEnd/>
          </a:ln>
        </p:spPr>
        <p:txBody>
          <a:bodyPr wrap="square" lIns="0" tIns="0" rIns="0" bIns="0" anchor="ctr">
            <a:spAutoFit/>
          </a:bodyPr>
          <a:lstStyle/>
          <a:p>
            <a:pPr algn="l"/>
            <a:endParaRPr lang="en-US" sz="1800" b="1" i="1" dirty="0">
              <a:solidFill>
                <a:schemeClr val="tx1">
                  <a:lumMod val="60000"/>
                  <a:lumOff val="40000"/>
                </a:schemeClr>
              </a:solidFill>
              <a:latin typeface="Georgia Bold" charset="0"/>
              <a:sym typeface="Georgia Bold" charset="0"/>
            </a:endParaRPr>
          </a:p>
          <a:p>
            <a:pPr algn="l"/>
            <a:r>
              <a:rPr lang="en-US" sz="1800" b="1" i="1" dirty="0">
                <a:solidFill>
                  <a:schemeClr val="tx1">
                    <a:lumMod val="60000"/>
                    <a:lumOff val="40000"/>
                  </a:schemeClr>
                </a:solidFill>
                <a:latin typeface="Georgia Bold Italic" charset="0"/>
                <a:sym typeface="Georgia Bold Italic" charset="0"/>
              </a:rPr>
              <a:t>Innovation &amp;</a:t>
            </a:r>
            <a:r>
              <a:rPr lang="en-US" sz="1800" b="1" i="1" dirty="0" smtClean="0">
                <a:solidFill>
                  <a:schemeClr val="tx1">
                    <a:lumMod val="60000"/>
                    <a:lumOff val="40000"/>
                  </a:schemeClr>
                </a:solidFill>
                <a:latin typeface="Georgia Bold Italic" charset="0"/>
                <a:sym typeface="Georgia Bold Italic" charset="0"/>
              </a:rPr>
              <a:t>Entrepreneurship, </a:t>
            </a:r>
            <a:r>
              <a:rPr lang="en-US" sz="1800" b="1" i="1" dirty="0">
                <a:solidFill>
                  <a:schemeClr val="tx1">
                    <a:lumMod val="60000"/>
                    <a:lumOff val="40000"/>
                  </a:schemeClr>
                </a:solidFill>
                <a:latin typeface="Georgia Bold Italic" charset="0"/>
                <a:sym typeface="Georgia Bold Italic" charset="0"/>
              </a:rPr>
              <a:t>Group 3 Project </a:t>
            </a:r>
          </a:p>
          <a:p>
            <a:pPr algn="l"/>
            <a:r>
              <a:rPr lang="en-US" sz="1800" b="1" i="1" dirty="0" smtClean="0">
                <a:solidFill>
                  <a:schemeClr val="tx1">
                    <a:lumMod val="60000"/>
                    <a:lumOff val="40000"/>
                  </a:schemeClr>
                </a:solidFill>
                <a:latin typeface="Georgia Bold Italic" charset="0"/>
                <a:sym typeface="Georgia Bold Italic" charset="0"/>
              </a:rPr>
              <a:t>UCT Graduate </a:t>
            </a:r>
            <a:r>
              <a:rPr lang="en-US" sz="1800" b="1" i="1" dirty="0">
                <a:solidFill>
                  <a:schemeClr val="tx1">
                    <a:lumMod val="60000"/>
                    <a:lumOff val="40000"/>
                  </a:schemeClr>
                </a:solidFill>
                <a:latin typeface="Georgia Bold Italic" charset="0"/>
                <a:sym typeface="Georgia Bold Italic" charset="0"/>
              </a:rPr>
              <a:t>School of </a:t>
            </a:r>
            <a:r>
              <a:rPr lang="en-US" sz="1800" b="1" i="1" dirty="0" smtClean="0">
                <a:solidFill>
                  <a:schemeClr val="tx1">
                    <a:lumMod val="60000"/>
                    <a:lumOff val="40000"/>
                  </a:schemeClr>
                </a:solidFill>
                <a:latin typeface="Georgia Bold Italic" charset="0"/>
                <a:sym typeface="Georgia Bold Italic" charset="0"/>
              </a:rPr>
              <a:t>Business, Cape Town</a:t>
            </a:r>
            <a:endParaRPr lang="en-US" sz="1800" b="1" i="1" dirty="0">
              <a:solidFill>
                <a:schemeClr val="tx1">
                  <a:lumMod val="60000"/>
                  <a:lumOff val="40000"/>
                </a:schemeClr>
              </a:solidFill>
              <a:latin typeface="Georgia Bold Italic" charset="0"/>
              <a:sym typeface="Georgia Bold Italic" charset="0"/>
            </a:endParaRPr>
          </a:p>
          <a:p>
            <a:pPr algn="l"/>
            <a:r>
              <a:rPr lang="en-US" sz="1800" b="1" i="1" dirty="0">
                <a:solidFill>
                  <a:schemeClr val="tx1">
                    <a:lumMod val="60000"/>
                    <a:lumOff val="40000"/>
                  </a:schemeClr>
                </a:solidFill>
                <a:latin typeface="Georgia Bold Italic" charset="0"/>
                <a:sym typeface="Georgia Bold Italic" charset="0"/>
              </a:rPr>
              <a:t>MBA Full Time 2009</a:t>
            </a:r>
          </a:p>
          <a:p>
            <a:pPr algn="l"/>
            <a:endParaRPr lang="en-US" sz="1800" b="1" i="1" dirty="0">
              <a:solidFill>
                <a:schemeClr val="tx1">
                  <a:lumMod val="60000"/>
                  <a:lumOff val="40000"/>
                </a:schemeClr>
              </a:solidFill>
              <a:latin typeface="Georgia Bold Italic" charset="0"/>
              <a:sym typeface="Georgia Bold Italic" charset="0"/>
            </a:endParaRPr>
          </a:p>
        </p:txBody>
      </p:sp>
      <p:pic>
        <p:nvPicPr>
          <p:cNvPr id="1724417" name="Picture 1"/>
          <p:cNvPicPr>
            <a:picLocks noChangeAspect="1" noChangeArrowheads="1"/>
          </p:cNvPicPr>
          <p:nvPr/>
        </p:nvPicPr>
        <p:blipFill>
          <a:blip r:embed="rId3" cstate="print"/>
          <a:srcRect/>
          <a:stretch>
            <a:fillRect/>
          </a:stretch>
        </p:blipFill>
        <p:spPr bwMode="auto">
          <a:xfrm>
            <a:off x="0" y="2051122"/>
            <a:ext cx="2738085" cy="275234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1" name="Rectangle 3"/>
          <p:cNvSpPr>
            <a:spLocks noChangeArrowheads="1"/>
          </p:cNvSpPr>
          <p:nvPr/>
        </p:nvSpPr>
        <p:spPr bwMode="auto">
          <a:xfrm>
            <a:off x="585788" y="1813243"/>
            <a:ext cx="2797492"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a:spcBef>
                <a:spcPct val="50000"/>
              </a:spcBef>
            </a:pPr>
            <a:r>
              <a:rPr lang="en-GB" sz="1400" b="1" i="1" dirty="0" smtClean="0"/>
              <a:t>« How are ideas generated? »</a:t>
            </a:r>
            <a:endParaRPr lang="en-GB" sz="1400" b="1" i="1" dirty="0"/>
          </a:p>
        </p:txBody>
      </p:sp>
      <p:sp>
        <p:nvSpPr>
          <p:cNvPr id="1753092" name="Rectangle 4"/>
          <p:cNvSpPr>
            <a:spLocks noChangeArrowheads="1"/>
          </p:cNvSpPr>
          <p:nvPr/>
        </p:nvSpPr>
        <p:spPr bwMode="auto">
          <a:xfrm>
            <a:off x="574675" y="3294380"/>
            <a:ext cx="7983538" cy="312547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buFont typeface="Wingdings" pitchFamily="2" charset="2"/>
              <a:buChar char="§"/>
            </a:pPr>
            <a:r>
              <a:rPr lang="en-GB" sz="1500" dirty="0" smtClean="0"/>
              <a:t> A top-down process: Henri Johnson formulates and communicates innovative visions</a:t>
            </a:r>
          </a:p>
          <a:p>
            <a:pPr marL="85725" indent="-85725" algn="l" defTabSz="979488">
              <a:spcBef>
                <a:spcPct val="60000"/>
              </a:spcBef>
              <a:buClr>
                <a:schemeClr val="tx1"/>
              </a:buClr>
              <a:buFont typeface="Wingdings" pitchFamily="2" charset="2"/>
              <a:buChar char="§"/>
            </a:pPr>
            <a:r>
              <a:rPr lang="en-GB" sz="1500" dirty="0" smtClean="0"/>
              <a:t>Ideas to iterations, engineering team then captures vision and works on making it a reality</a:t>
            </a:r>
          </a:p>
          <a:p>
            <a:pPr marL="85725" indent="-85725" algn="l" defTabSz="979488">
              <a:spcBef>
                <a:spcPct val="60000"/>
              </a:spcBef>
              <a:buClr>
                <a:schemeClr val="tx1"/>
              </a:buClr>
              <a:buFont typeface="Wingdings" pitchFamily="2" charset="2"/>
              <a:buChar char="§"/>
            </a:pPr>
            <a:r>
              <a:rPr lang="en-GB" sz="1500" dirty="0" smtClean="0"/>
              <a:t>Typically a 12-24 month timeframe for project from concept to product production</a:t>
            </a:r>
          </a:p>
          <a:p>
            <a:pPr marL="85725" indent="-85725" algn="l" defTabSz="979488">
              <a:spcBef>
                <a:spcPct val="60000"/>
              </a:spcBef>
              <a:buClr>
                <a:schemeClr val="tx1"/>
              </a:buClr>
              <a:buFont typeface="Wingdings" pitchFamily="2" charset="2"/>
              <a:buChar char="§"/>
            </a:pPr>
            <a:r>
              <a:rPr lang="en-GB" sz="1500" dirty="0" smtClean="0"/>
              <a:t> New ideas motivated by the challenge of creating what others think is impossible, or can not produce</a:t>
            </a:r>
          </a:p>
          <a:p>
            <a:pPr marL="85725" indent="-85725" algn="l" defTabSz="979488">
              <a:spcBef>
                <a:spcPct val="60000"/>
              </a:spcBef>
              <a:buClr>
                <a:schemeClr val="tx1"/>
              </a:buClr>
              <a:buFont typeface="Wingdings" pitchFamily="2" charset="2"/>
              <a:buChar char="§"/>
            </a:pPr>
            <a:r>
              <a:rPr lang="en-GB" sz="1500" dirty="0" smtClean="0"/>
              <a:t>Able to distinguish the difference between a technical product and a commercial product</a:t>
            </a:r>
          </a:p>
          <a:p>
            <a:pPr marL="85725" indent="-85725" algn="l" defTabSz="979488">
              <a:spcBef>
                <a:spcPct val="60000"/>
              </a:spcBef>
              <a:buClr>
                <a:schemeClr val="tx1"/>
              </a:buClr>
              <a:buFont typeface="Wingdings" pitchFamily="2" charset="2"/>
              <a:buChar char="§"/>
            </a:pPr>
            <a:r>
              <a:rPr lang="en-GB" sz="1500" dirty="0" smtClean="0"/>
              <a:t>HBD has been very involved and actively helping out with process, adding outsider perspective</a:t>
            </a:r>
          </a:p>
          <a:p>
            <a:pPr marL="85725" indent="-85725" algn="l" defTabSz="979488">
              <a:spcBef>
                <a:spcPct val="60000"/>
              </a:spcBef>
              <a:buClr>
                <a:schemeClr val="tx1"/>
              </a:buClr>
              <a:buFont typeface="Wingdings" pitchFamily="2" charset="2"/>
              <a:buChar char="§"/>
            </a:pPr>
            <a:r>
              <a:rPr lang="en-GB" sz="1500" dirty="0" smtClean="0"/>
              <a:t>Focused on finding innovative applications and diverse uses for existing technology</a:t>
            </a:r>
          </a:p>
        </p:txBody>
      </p:sp>
      <p:sp>
        <p:nvSpPr>
          <p:cNvPr id="1753093" name="Rectangle 5"/>
          <p:cNvSpPr>
            <a:spLocks noChangeArrowheads="1"/>
          </p:cNvSpPr>
          <p:nvPr/>
        </p:nvSpPr>
        <p:spPr bwMode="auto">
          <a:xfrm>
            <a:off x="585788" y="2911776"/>
            <a:ext cx="7985125" cy="406416"/>
          </a:xfrm>
          <a:prstGeom prst="rect">
            <a:avLst/>
          </a:prstGeom>
          <a:solidFill>
            <a:srgbClr val="002060"/>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600" b="1" dirty="0" smtClean="0">
                <a:solidFill>
                  <a:schemeClr val="bg1"/>
                </a:solidFill>
              </a:rPr>
              <a:t>Details of Analysis</a:t>
            </a:r>
            <a:endParaRPr lang="fr-FR" sz="1600" dirty="0">
              <a:solidFill>
                <a:schemeClr val="bg1"/>
              </a:solidFill>
            </a:endParaRPr>
          </a:p>
        </p:txBody>
      </p:sp>
      <p:sp>
        <p:nvSpPr>
          <p:cNvPr id="1753094" name="Rectangle 6"/>
          <p:cNvSpPr>
            <a:spLocks noChangeArrowheads="1"/>
          </p:cNvSpPr>
          <p:nvPr/>
        </p:nvSpPr>
        <p:spPr bwMode="auto">
          <a:xfrm>
            <a:off x="585788" y="1411589"/>
            <a:ext cx="2797492"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600" b="1" dirty="0" smtClean="0"/>
              <a:t>Objective of Analysis</a:t>
            </a:r>
            <a:endParaRPr lang="fr-FR" sz="1600" dirty="0"/>
          </a:p>
        </p:txBody>
      </p:sp>
      <p:sp>
        <p:nvSpPr>
          <p:cNvPr id="1753095" name="Rectangle 7"/>
          <p:cNvSpPr>
            <a:spLocks noChangeArrowheads="1"/>
          </p:cNvSpPr>
          <p:nvPr/>
        </p:nvSpPr>
        <p:spPr bwMode="auto">
          <a:xfrm>
            <a:off x="4034790" y="1813243"/>
            <a:ext cx="4523423"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marL="85725" defTabSz="979488">
              <a:lnSpc>
                <a:spcPct val="90000"/>
              </a:lnSpc>
              <a:spcBef>
                <a:spcPct val="60000"/>
              </a:spcBef>
              <a:buClr>
                <a:schemeClr val="tx1"/>
              </a:buClr>
            </a:pPr>
            <a:r>
              <a:rPr lang="en-GB" sz="1300" i="1" dirty="0" smtClean="0"/>
              <a:t>« </a:t>
            </a:r>
            <a:r>
              <a:rPr lang="en-US" sz="1300" i="1" dirty="0" smtClean="0"/>
              <a:t>Henri is constantly listening, reading and seeking out ideas. This allows him to see opportunities that otherwise would be passed up and to translate these ideas into products, even when the technology in not there yet </a:t>
            </a:r>
            <a:r>
              <a:rPr lang="en-GB" sz="1300" i="1" dirty="0" smtClean="0"/>
              <a:t> »</a:t>
            </a:r>
            <a:r>
              <a:rPr lang="en-US" sz="1300" dirty="0" smtClean="0"/>
              <a:t>  Tom Johnson</a:t>
            </a:r>
            <a:endParaRPr lang="fr-FR" sz="1300" dirty="0"/>
          </a:p>
        </p:txBody>
      </p:sp>
      <p:sp>
        <p:nvSpPr>
          <p:cNvPr id="1753096" name="Rectangle 8"/>
          <p:cNvSpPr>
            <a:spLocks noChangeArrowheads="1"/>
          </p:cNvSpPr>
          <p:nvPr/>
        </p:nvSpPr>
        <p:spPr bwMode="auto">
          <a:xfrm>
            <a:off x="4034790" y="1411589"/>
            <a:ext cx="4523423"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600" b="1" dirty="0" smtClean="0"/>
              <a:t>Key Note</a:t>
            </a:r>
            <a:endParaRPr lang="fr-FR" sz="1600" dirty="0"/>
          </a:p>
        </p:txBody>
      </p:sp>
      <p:sp>
        <p:nvSpPr>
          <p:cNvPr id="10" name="Right Arrow 9"/>
          <p:cNvSpPr/>
          <p:nvPr/>
        </p:nvSpPr>
        <p:spPr bwMode="auto">
          <a:xfrm>
            <a:off x="3646170" y="1875155"/>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1" name="Title 10"/>
          <p:cNvSpPr>
            <a:spLocks noGrp="1"/>
          </p:cNvSpPr>
          <p:nvPr>
            <p:ph type="title"/>
          </p:nvPr>
        </p:nvSpPr>
        <p:spPr/>
        <p:txBody>
          <a:bodyPr/>
          <a:lstStyle/>
          <a:p>
            <a:r>
              <a:rPr lang="en-GB" sz="1800" dirty="0" smtClean="0"/>
              <a:t>Idea Generation: </a:t>
            </a:r>
            <a:br>
              <a:rPr lang="en-GB" sz="1800" dirty="0" smtClean="0"/>
            </a:br>
            <a:r>
              <a:rPr lang="en-GB" sz="1800" dirty="0" smtClean="0">
                <a:solidFill>
                  <a:schemeClr val="tx1"/>
                </a:solidFill>
              </a:rPr>
              <a:t>Henri Johnson is EHD’s primary idea originator</a:t>
            </a:r>
            <a:endParaRPr lang="en-GB" sz="1800" dirty="0">
              <a:solidFill>
                <a:schemeClr val="tx1"/>
              </a:solidFill>
            </a:endParaRPr>
          </a:p>
        </p:txBody>
      </p:sp>
      <p:pic>
        <p:nvPicPr>
          <p:cNvPr id="12" name="Picture 2"/>
          <p:cNvPicPr>
            <a:picLocks noChangeAspect="1" noChangeArrowheads="1"/>
          </p:cNvPicPr>
          <p:nvPr/>
        </p:nvPicPr>
        <p:blipFill>
          <a:blip r:embed="rId3" cstate="print"/>
          <a:srcRect/>
          <a:stretch>
            <a:fillRect/>
          </a:stretch>
        </p:blipFill>
        <p:spPr bwMode="auto">
          <a:xfrm>
            <a:off x="7880916" y="231577"/>
            <a:ext cx="1054488" cy="752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69309" y="1822124"/>
            <a:ext cx="3956050" cy="3956050"/>
            <a:chOff x="1626" y="1042"/>
            <a:chExt cx="2492" cy="2492"/>
          </a:xfrm>
        </p:grpSpPr>
        <p:sp>
          <p:nvSpPr>
            <p:cNvPr id="153605" name="PubPieSlice"/>
            <p:cNvSpPr>
              <a:spLocks noEditPoints="1" noChangeArrowheads="1"/>
            </p:cNvSpPr>
            <p:nvPr/>
          </p:nvSpPr>
          <p:spPr bwMode="auto">
            <a:xfrm flipV="1">
              <a:off x="1631" y="1103"/>
              <a:ext cx="2435"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101882" tIns="50941" rIns="101882" bIns="50941" anchor="ctr"/>
            <a:lstStyle/>
            <a:p>
              <a:endParaRPr lang="en-US" dirty="0"/>
            </a:p>
          </p:txBody>
        </p:sp>
        <p:sp>
          <p:nvSpPr>
            <p:cNvPr id="153603" name="PubPieSlice"/>
            <p:cNvSpPr>
              <a:spLocks noEditPoints="1" noChangeArrowheads="1"/>
            </p:cNvSpPr>
            <p:nvPr/>
          </p:nvSpPr>
          <p:spPr bwMode="auto">
            <a:xfrm>
              <a:off x="1626" y="1042"/>
              <a:ext cx="2455"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4" name="PubPieSlice"/>
            <p:cNvSpPr>
              <a:spLocks noEditPoints="1" noChangeArrowheads="1"/>
            </p:cNvSpPr>
            <p:nvPr/>
          </p:nvSpPr>
          <p:spPr bwMode="auto">
            <a:xfrm flipH="1">
              <a:off x="1695" y="1042"/>
              <a:ext cx="2423"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6" name="PubPieSlice"/>
            <p:cNvSpPr>
              <a:spLocks noEditPoints="1" noChangeArrowheads="1"/>
            </p:cNvSpPr>
            <p:nvPr/>
          </p:nvSpPr>
          <p:spPr bwMode="auto">
            <a:xfrm flipH="1" flipV="1">
              <a:off x="1680" y="1103"/>
              <a:ext cx="2436"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101882" tIns="50941" rIns="101882" bIns="50941" anchor="ctr"/>
            <a:lstStyle/>
            <a:p>
              <a:endParaRPr lang="en-US" dirty="0"/>
            </a:p>
          </p:txBody>
        </p:sp>
      </p:grpSp>
      <p:sp>
        <p:nvSpPr>
          <p:cNvPr id="153607" name="Rectangle 7"/>
          <p:cNvSpPr>
            <a:spLocks noGrp="1" noChangeArrowheads="1"/>
          </p:cNvSpPr>
          <p:nvPr>
            <p:ph type="title"/>
          </p:nvPr>
        </p:nvSpPr>
        <p:spPr>
          <a:xfrm>
            <a:off x="585788" y="373063"/>
            <a:ext cx="7863632" cy="781366"/>
          </a:xfrm>
          <a:noFill/>
          <a:ln/>
        </p:spPr>
        <p:txBody>
          <a:bodyPr/>
          <a:lstStyle/>
          <a:p>
            <a:r>
              <a:rPr lang="en-US" sz="1800" dirty="0" smtClean="0"/>
              <a:t>Idea Generation Analysis </a:t>
            </a:r>
            <a:r>
              <a:rPr lang="en-US" sz="1800" i="1" dirty="0"/>
              <a:t/>
            </a:r>
            <a:br>
              <a:rPr lang="en-US" sz="1800" i="1" dirty="0"/>
            </a:br>
            <a:r>
              <a:rPr lang="en-US" sz="1800" dirty="0" smtClean="0">
                <a:solidFill>
                  <a:schemeClr val="tx1"/>
                </a:solidFill>
              </a:rPr>
              <a:t>The concentrated idea generation process has a proven track </a:t>
            </a:r>
            <a:br>
              <a:rPr lang="en-US" sz="1800" dirty="0" smtClean="0">
                <a:solidFill>
                  <a:schemeClr val="tx1"/>
                </a:solidFill>
              </a:rPr>
            </a:br>
            <a:r>
              <a:rPr lang="en-US" sz="1800" dirty="0" smtClean="0">
                <a:solidFill>
                  <a:schemeClr val="tx1"/>
                </a:solidFill>
              </a:rPr>
              <a:t>record yet it has potential to become unsustainable with future growth </a:t>
            </a:r>
            <a:endParaRPr lang="en-US" sz="1800" dirty="0">
              <a:solidFill>
                <a:schemeClr val="tx1"/>
              </a:solidFill>
            </a:endParaRPr>
          </a:p>
        </p:txBody>
      </p:sp>
      <p:sp>
        <p:nvSpPr>
          <p:cNvPr id="153608" name="Oval 8"/>
          <p:cNvSpPr>
            <a:spLocks noChangeArrowheads="1"/>
          </p:cNvSpPr>
          <p:nvPr/>
        </p:nvSpPr>
        <p:spPr bwMode="gray">
          <a:xfrm>
            <a:off x="3680572" y="3034974"/>
            <a:ext cx="1533525" cy="1530350"/>
          </a:xfrm>
          <a:prstGeom prst="ellipse">
            <a:avLst/>
          </a:prstGeom>
          <a:solidFill>
            <a:schemeClr val="bg1"/>
          </a:solidFill>
          <a:ln w="3175">
            <a:noFill/>
            <a:round/>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9" name="Freeform 9"/>
          <p:cNvSpPr>
            <a:spLocks/>
          </p:cNvSpPr>
          <p:nvPr/>
        </p:nvSpPr>
        <p:spPr bwMode="auto">
          <a:xfrm flipH="1" flipV="1">
            <a:off x="5599857" y="1322378"/>
            <a:ext cx="2849563" cy="228043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0" name="Freeform 10"/>
          <p:cNvSpPr>
            <a:spLocks/>
          </p:cNvSpPr>
          <p:nvPr/>
        </p:nvSpPr>
        <p:spPr bwMode="auto">
          <a:xfrm flipV="1">
            <a:off x="473822" y="1322378"/>
            <a:ext cx="2849562" cy="228043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153611" name="Freeform 11"/>
          <p:cNvSpPr>
            <a:spLocks/>
          </p:cNvSpPr>
          <p:nvPr/>
        </p:nvSpPr>
        <p:spPr bwMode="auto">
          <a:xfrm flipH="1">
            <a:off x="5599857" y="4017597"/>
            <a:ext cx="2849563" cy="2265402"/>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8" name="Text Box 18"/>
          <p:cNvSpPr txBox="1">
            <a:spLocks noChangeArrowheads="1"/>
          </p:cNvSpPr>
          <p:nvPr/>
        </p:nvSpPr>
        <p:spPr bwMode="auto">
          <a:xfrm>
            <a:off x="3166075" y="2496383"/>
            <a:ext cx="114155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Strength</a:t>
            </a:r>
            <a:endParaRPr lang="en-US" sz="3600" b="1" dirty="0"/>
          </a:p>
        </p:txBody>
      </p:sp>
      <p:sp>
        <p:nvSpPr>
          <p:cNvPr id="26" name="Text Box 18"/>
          <p:cNvSpPr txBox="1">
            <a:spLocks noChangeArrowheads="1"/>
          </p:cNvSpPr>
          <p:nvPr/>
        </p:nvSpPr>
        <p:spPr bwMode="auto">
          <a:xfrm>
            <a:off x="4518420" y="2496383"/>
            <a:ext cx="1622653"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Weaknesses</a:t>
            </a:r>
            <a:endParaRPr lang="en-US" sz="3600" b="1" dirty="0"/>
          </a:p>
        </p:txBody>
      </p:sp>
      <p:sp>
        <p:nvSpPr>
          <p:cNvPr id="27" name="Content Placeholder 2"/>
          <p:cNvSpPr txBox="1">
            <a:spLocks/>
          </p:cNvSpPr>
          <p:nvPr/>
        </p:nvSpPr>
        <p:spPr>
          <a:xfrm>
            <a:off x="344869" y="1322378"/>
            <a:ext cx="2674791" cy="1850612"/>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50" kern="0" dirty="0" smtClean="0">
                <a:latin typeface="+mn-lt"/>
              </a:rPr>
              <a:t>Entrepreneurial culture</a:t>
            </a:r>
          </a:p>
          <a:p>
            <a:pPr marL="180975" lvl="0" indent="-180975" algn="l" defTabSz="939800">
              <a:spcBef>
                <a:spcPts val="200"/>
              </a:spcBef>
              <a:buClr>
                <a:schemeClr val="tx1"/>
              </a:buClr>
              <a:buFont typeface="Wingdings" pitchFamily="2" charset="2"/>
              <a:buChar char="§"/>
            </a:pPr>
            <a:r>
              <a:rPr lang="en-GB" sz="1550" kern="0" dirty="0" smtClean="0">
                <a:latin typeface="+mn-lt"/>
              </a:rPr>
              <a:t> In touch with current technology trends</a:t>
            </a:r>
          </a:p>
          <a:p>
            <a:pPr marL="180975" lvl="0" indent="-180975" algn="l" defTabSz="939800">
              <a:spcBef>
                <a:spcPts val="200"/>
              </a:spcBef>
              <a:buClr>
                <a:schemeClr val="tx1"/>
              </a:buClr>
              <a:buFont typeface="Wingdings" pitchFamily="2" charset="2"/>
              <a:buChar char="§"/>
            </a:pPr>
            <a:r>
              <a:rPr lang="en-GB" sz="1550" kern="0" dirty="0" smtClean="0">
                <a:latin typeface="+mn-lt"/>
              </a:rPr>
              <a:t> Henri Johnson is a natural and persistent innovator</a:t>
            </a:r>
          </a:p>
          <a:p>
            <a:pPr marL="180975" lvl="0" indent="-180975" algn="l" defTabSz="939800">
              <a:spcBef>
                <a:spcPts val="200"/>
              </a:spcBef>
              <a:buClr>
                <a:schemeClr val="tx1"/>
              </a:buClr>
              <a:buFont typeface="Wingdings" pitchFamily="2" charset="2"/>
              <a:buChar char="§"/>
            </a:pPr>
            <a:r>
              <a:rPr lang="en-GB" sz="1550" kern="0" dirty="0" smtClean="0">
                <a:latin typeface="+mn-lt"/>
              </a:rPr>
              <a:t> Proven ability to identify new applications for existing technology</a:t>
            </a:r>
          </a:p>
        </p:txBody>
      </p:sp>
      <p:sp>
        <p:nvSpPr>
          <p:cNvPr id="28" name="Content Placeholder 2"/>
          <p:cNvSpPr txBox="1">
            <a:spLocks/>
          </p:cNvSpPr>
          <p:nvPr/>
        </p:nvSpPr>
        <p:spPr>
          <a:xfrm>
            <a:off x="6225580" y="1379750"/>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50" kern="0" dirty="0" smtClean="0">
                <a:latin typeface="+mn-lt"/>
              </a:rPr>
              <a:t>Dependent on single individual for majority, if not all entrepreneurial thought</a:t>
            </a:r>
          </a:p>
          <a:p>
            <a:pPr marL="180975" lvl="0" indent="-180975" algn="l" defTabSz="939800">
              <a:spcBef>
                <a:spcPts val="200"/>
              </a:spcBef>
              <a:buClr>
                <a:schemeClr val="tx1"/>
              </a:buClr>
              <a:buFont typeface="Wingdings" pitchFamily="2" charset="2"/>
              <a:buChar char="§"/>
            </a:pPr>
            <a:r>
              <a:rPr lang="en-GB" sz="1550" kern="0" dirty="0" smtClean="0">
                <a:latin typeface="+mn-lt"/>
              </a:rPr>
              <a:t>Primarily top-down generation</a:t>
            </a:r>
          </a:p>
        </p:txBody>
      </p:sp>
      <p:sp>
        <p:nvSpPr>
          <p:cNvPr id="30" name="Text Box 18"/>
          <p:cNvSpPr txBox="1">
            <a:spLocks noChangeArrowheads="1"/>
          </p:cNvSpPr>
          <p:nvPr/>
        </p:nvSpPr>
        <p:spPr bwMode="auto">
          <a:xfrm>
            <a:off x="4723203" y="4775118"/>
            <a:ext cx="101331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Threats</a:t>
            </a:r>
            <a:endParaRPr lang="en-US" sz="3600" b="1" dirty="0"/>
          </a:p>
        </p:txBody>
      </p:sp>
      <p:sp>
        <p:nvSpPr>
          <p:cNvPr id="32" name="Content Placeholder 2"/>
          <p:cNvSpPr txBox="1">
            <a:spLocks/>
          </p:cNvSpPr>
          <p:nvPr/>
        </p:nvSpPr>
        <p:spPr>
          <a:xfrm>
            <a:off x="6141074" y="4038598"/>
            <a:ext cx="2890960"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50" kern="0" dirty="0" smtClean="0">
                <a:latin typeface="+mn-lt"/>
              </a:rPr>
              <a:t>Idea generation is very centralized</a:t>
            </a:r>
          </a:p>
          <a:p>
            <a:pPr marL="180975" lvl="0" indent="-180975" algn="l" defTabSz="939800">
              <a:spcBef>
                <a:spcPts val="200"/>
              </a:spcBef>
              <a:buClr>
                <a:schemeClr val="tx1"/>
              </a:buClr>
              <a:buFont typeface="Wingdings" pitchFamily="2" charset="2"/>
              <a:buChar char="§"/>
            </a:pPr>
            <a:r>
              <a:rPr lang="en-GB" sz="1550" kern="0" dirty="0" smtClean="0">
                <a:latin typeface="+mn-lt"/>
              </a:rPr>
              <a:t>Possibility that competition innovates with greater speed and gains first to new market advantage</a:t>
            </a:r>
          </a:p>
          <a:p>
            <a:pPr marL="180975" lvl="0" indent="-180975" algn="l" defTabSz="939800">
              <a:spcBef>
                <a:spcPts val="200"/>
              </a:spcBef>
              <a:buClr>
                <a:schemeClr val="tx1"/>
              </a:buClr>
              <a:buFont typeface="Wingdings" pitchFamily="2" charset="2"/>
              <a:buChar char="§"/>
            </a:pPr>
            <a:r>
              <a:rPr lang="en-GB" sz="1550" kern="0" dirty="0" smtClean="0">
                <a:latin typeface="+mn-lt"/>
              </a:rPr>
              <a:t>Possibility of larger competitors entering the market </a:t>
            </a:r>
          </a:p>
        </p:txBody>
      </p:sp>
      <p:sp>
        <p:nvSpPr>
          <p:cNvPr id="34" name="Freeform 10"/>
          <p:cNvSpPr>
            <a:spLocks/>
          </p:cNvSpPr>
          <p:nvPr/>
        </p:nvSpPr>
        <p:spPr bwMode="auto">
          <a:xfrm>
            <a:off x="473822" y="4013118"/>
            <a:ext cx="2849562" cy="2308890"/>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31" name="Content Placeholder 2"/>
          <p:cNvSpPr txBox="1">
            <a:spLocks/>
          </p:cNvSpPr>
          <p:nvPr/>
        </p:nvSpPr>
        <p:spPr>
          <a:xfrm>
            <a:off x="362331" y="4038598"/>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50" kern="0" dirty="0" smtClean="0">
                <a:latin typeface="+mn-lt"/>
              </a:rPr>
              <a:t>Empower the Engineering team to be a part of the process at the conceptual phase</a:t>
            </a:r>
          </a:p>
          <a:p>
            <a:pPr marL="180975" lvl="0" indent="-180975" algn="l" defTabSz="939800">
              <a:spcBef>
                <a:spcPts val="200"/>
              </a:spcBef>
              <a:buClr>
                <a:schemeClr val="tx1"/>
              </a:buClr>
              <a:buFont typeface="Wingdings" pitchFamily="2" charset="2"/>
              <a:buChar char="§"/>
            </a:pPr>
            <a:r>
              <a:rPr lang="en-GB" sz="1550" kern="0" dirty="0" smtClean="0">
                <a:latin typeface="+mn-lt"/>
              </a:rPr>
              <a:t>Go to the market for ideas via focus groups, market research, etc</a:t>
            </a:r>
          </a:p>
        </p:txBody>
      </p:sp>
      <p:sp>
        <p:nvSpPr>
          <p:cNvPr id="29" name="Text Box 18"/>
          <p:cNvSpPr txBox="1">
            <a:spLocks noChangeArrowheads="1"/>
          </p:cNvSpPr>
          <p:nvPr/>
        </p:nvSpPr>
        <p:spPr bwMode="auto">
          <a:xfrm>
            <a:off x="2754103" y="4775118"/>
            <a:ext cx="1553531"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Opportunity</a:t>
            </a:r>
            <a:endParaRPr lang="en-US" sz="3600" b="1" dirty="0"/>
          </a:p>
        </p:txBody>
      </p:sp>
      <p:pic>
        <p:nvPicPr>
          <p:cNvPr id="51" name="Picture 2"/>
          <p:cNvPicPr>
            <a:picLocks noChangeAspect="1" noChangeArrowheads="1"/>
          </p:cNvPicPr>
          <p:nvPr/>
        </p:nvPicPr>
        <p:blipFill>
          <a:blip r:embed="rId3" cstate="print"/>
          <a:srcRect/>
          <a:stretch>
            <a:fillRect/>
          </a:stretch>
        </p:blipFill>
        <p:spPr bwMode="auto">
          <a:xfrm>
            <a:off x="8005665" y="123091"/>
            <a:ext cx="932028" cy="665263"/>
          </a:xfrm>
          <a:prstGeom prst="rect">
            <a:avLst/>
          </a:prstGeom>
          <a:noFill/>
          <a:ln w="9525">
            <a:noFill/>
            <a:miter lim="800000"/>
            <a:headEnd/>
            <a:tailEnd/>
          </a:ln>
          <a:effectLst/>
        </p:spPr>
      </p:pic>
      <p:pic>
        <p:nvPicPr>
          <p:cNvPr id="33" name="Picture 2" descr="http://www.gmintgolfschools.co.uk/Links/FINAL%20EDH_FlightScope_logo_Pantone%20copy.jpg"/>
          <p:cNvPicPr>
            <a:picLocks noChangeAspect="1" noChangeArrowheads="1"/>
          </p:cNvPicPr>
          <p:nvPr/>
        </p:nvPicPr>
        <p:blipFill>
          <a:blip r:embed="rId4" cstate="print"/>
          <a:srcRect/>
          <a:stretch>
            <a:fillRect/>
          </a:stretch>
        </p:blipFill>
        <p:spPr bwMode="auto">
          <a:xfrm>
            <a:off x="3974124" y="3343521"/>
            <a:ext cx="982340" cy="90182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1" name="Rectangle 3"/>
          <p:cNvSpPr>
            <a:spLocks noChangeArrowheads="1"/>
          </p:cNvSpPr>
          <p:nvPr/>
        </p:nvSpPr>
        <p:spPr bwMode="auto">
          <a:xfrm>
            <a:off x="585788" y="1777088"/>
            <a:ext cx="2797492"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a:spcBef>
                <a:spcPct val="50000"/>
              </a:spcBef>
            </a:pPr>
            <a:r>
              <a:rPr lang="en-GB" sz="1400" b="1" i="1" dirty="0" smtClean="0"/>
              <a:t>« How do we select the right idea? »</a:t>
            </a:r>
          </a:p>
        </p:txBody>
      </p:sp>
      <p:sp>
        <p:nvSpPr>
          <p:cNvPr id="1753092" name="Rectangle 4"/>
          <p:cNvSpPr>
            <a:spLocks noChangeArrowheads="1"/>
          </p:cNvSpPr>
          <p:nvPr/>
        </p:nvSpPr>
        <p:spPr bwMode="auto">
          <a:xfrm>
            <a:off x="574675" y="3277275"/>
            <a:ext cx="7983538" cy="3142186"/>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buFont typeface="Wingdings" pitchFamily="2" charset="2"/>
              <a:buChar char="§"/>
            </a:pPr>
            <a:r>
              <a:rPr lang="en-GB" sz="1400" dirty="0" smtClean="0"/>
              <a:t>Projects are analyzed and initially recommended through a three-member committee of CEO Henri Johnson, COO Tom Johnson and CFO Jannie de Wet</a:t>
            </a:r>
          </a:p>
          <a:p>
            <a:pPr marL="85725" indent="-85725" algn="l" defTabSz="979488">
              <a:spcBef>
                <a:spcPct val="60000"/>
              </a:spcBef>
              <a:buClr>
                <a:schemeClr val="tx1"/>
              </a:buClr>
              <a:buFont typeface="Wingdings" pitchFamily="2" charset="2"/>
              <a:buChar char="§"/>
            </a:pPr>
            <a:r>
              <a:rPr lang="en-GB" sz="1400" dirty="0" smtClean="0"/>
              <a:t>Selection is based on ability to add value to organisation, gut instinct of committee, current resource constraint analysis and limited market research data</a:t>
            </a:r>
          </a:p>
          <a:p>
            <a:pPr marL="85725" indent="-85725" algn="l" defTabSz="979488">
              <a:spcBef>
                <a:spcPct val="60000"/>
              </a:spcBef>
              <a:buClr>
                <a:schemeClr val="tx1"/>
              </a:buClr>
              <a:buFont typeface="Wingdings" pitchFamily="2" charset="2"/>
              <a:buChar char="§"/>
            </a:pPr>
            <a:r>
              <a:rPr lang="en-GB" sz="1400" dirty="0" smtClean="0"/>
              <a:t>After committee selection, potential project go before the board of directors for final approval</a:t>
            </a:r>
          </a:p>
          <a:p>
            <a:pPr marL="85725" indent="-85725" algn="l" defTabSz="979488">
              <a:spcBef>
                <a:spcPct val="60000"/>
              </a:spcBef>
              <a:buClr>
                <a:schemeClr val="tx1"/>
              </a:buClr>
              <a:buFont typeface="Wingdings" pitchFamily="2" charset="2"/>
              <a:buChar char="§"/>
            </a:pPr>
            <a:r>
              <a:rPr lang="en-GB" sz="1400" dirty="0" smtClean="0"/>
              <a:t> Due to a desire to allocate scarce resources wisely, the board bases project decisions on core strategy alignment and cost/revenue implications</a:t>
            </a:r>
          </a:p>
          <a:p>
            <a:pPr marL="85725" indent="-85725" algn="l" defTabSz="979488">
              <a:spcBef>
                <a:spcPct val="60000"/>
              </a:spcBef>
              <a:buClr>
                <a:schemeClr val="tx1"/>
              </a:buClr>
              <a:buFont typeface="Wingdings" pitchFamily="2" charset="2"/>
              <a:buChar char="§"/>
            </a:pPr>
            <a:r>
              <a:rPr lang="en-GB" sz="1400" dirty="0" smtClean="0"/>
              <a:t>Selection criteria includes an examination of the size of the market; break-even analysis</a:t>
            </a:r>
          </a:p>
          <a:p>
            <a:pPr marL="85725" indent="-85725" algn="l" defTabSz="979488">
              <a:spcBef>
                <a:spcPct val="60000"/>
              </a:spcBef>
              <a:buClr>
                <a:schemeClr val="tx1"/>
              </a:buClr>
              <a:buFont typeface="Wingdings" pitchFamily="2" charset="2"/>
              <a:buChar char="§"/>
            </a:pPr>
            <a:r>
              <a:rPr lang="en-GB" sz="1400" dirty="0" smtClean="0"/>
              <a:t>Due to limited resources and current capacity constraints, the selection process must be strategically focused with revenue and value generation in mind</a:t>
            </a:r>
          </a:p>
        </p:txBody>
      </p:sp>
      <p:sp>
        <p:nvSpPr>
          <p:cNvPr id="1753093" name="Rectangle 5"/>
          <p:cNvSpPr>
            <a:spLocks noChangeArrowheads="1"/>
          </p:cNvSpPr>
          <p:nvPr/>
        </p:nvSpPr>
        <p:spPr bwMode="auto">
          <a:xfrm>
            <a:off x="585788" y="2875621"/>
            <a:ext cx="7985125" cy="406416"/>
          </a:xfrm>
          <a:prstGeom prst="rect">
            <a:avLst/>
          </a:prstGeom>
          <a:solidFill>
            <a:srgbClr val="002060"/>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solidFill>
                  <a:schemeClr val="bg1"/>
                </a:solidFill>
              </a:rPr>
              <a:t>Details of Analysis</a:t>
            </a:r>
            <a:endParaRPr lang="fr-FR" sz="1800" dirty="0">
              <a:solidFill>
                <a:schemeClr val="bg1"/>
              </a:solidFill>
            </a:endParaRPr>
          </a:p>
        </p:txBody>
      </p:sp>
      <p:sp>
        <p:nvSpPr>
          <p:cNvPr id="1753094" name="Rectangle 6"/>
          <p:cNvSpPr>
            <a:spLocks noChangeArrowheads="1"/>
          </p:cNvSpPr>
          <p:nvPr/>
        </p:nvSpPr>
        <p:spPr bwMode="auto">
          <a:xfrm>
            <a:off x="585788" y="1375434"/>
            <a:ext cx="2797492"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i="1" dirty="0" smtClean="0"/>
              <a:t>Objective of Analysis</a:t>
            </a:r>
            <a:endParaRPr lang="fr-FR" sz="1800" i="1" dirty="0"/>
          </a:p>
        </p:txBody>
      </p:sp>
      <p:sp>
        <p:nvSpPr>
          <p:cNvPr id="1753095" name="Rectangle 7"/>
          <p:cNvSpPr>
            <a:spLocks noChangeArrowheads="1"/>
          </p:cNvSpPr>
          <p:nvPr/>
        </p:nvSpPr>
        <p:spPr bwMode="auto">
          <a:xfrm>
            <a:off x="4034790" y="1777088"/>
            <a:ext cx="4523423"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marL="85725" defTabSz="979488">
              <a:lnSpc>
                <a:spcPct val="90000"/>
              </a:lnSpc>
              <a:spcBef>
                <a:spcPct val="60000"/>
              </a:spcBef>
              <a:buClr>
                <a:schemeClr val="tx1"/>
              </a:buClr>
            </a:pPr>
            <a:r>
              <a:rPr lang="en-US" sz="1400" dirty="0" smtClean="0"/>
              <a:t>« We have to find a balance between what is interesting and what can make money. That is the key to deciding which project direction we should go »  </a:t>
            </a:r>
            <a:r>
              <a:rPr lang="fr-FR" sz="1400" dirty="0" smtClean="0"/>
              <a:t>Jannie de Wet – EDH, CFO</a:t>
            </a:r>
            <a:endParaRPr lang="fr-FR" sz="1400" dirty="0"/>
          </a:p>
        </p:txBody>
      </p:sp>
      <p:sp>
        <p:nvSpPr>
          <p:cNvPr id="1753096" name="Rectangle 8"/>
          <p:cNvSpPr>
            <a:spLocks noChangeArrowheads="1"/>
          </p:cNvSpPr>
          <p:nvPr/>
        </p:nvSpPr>
        <p:spPr bwMode="auto">
          <a:xfrm>
            <a:off x="4034790" y="1375434"/>
            <a:ext cx="4523423"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t>Key Note</a:t>
            </a:r>
            <a:endParaRPr lang="fr-FR" sz="1800" dirty="0"/>
          </a:p>
        </p:txBody>
      </p:sp>
      <p:sp>
        <p:nvSpPr>
          <p:cNvPr id="10" name="Right Arrow 9"/>
          <p:cNvSpPr/>
          <p:nvPr/>
        </p:nvSpPr>
        <p:spPr bwMode="auto">
          <a:xfrm>
            <a:off x="3646170" y="1781850"/>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1" name="Title 10"/>
          <p:cNvSpPr>
            <a:spLocks noGrp="1"/>
          </p:cNvSpPr>
          <p:nvPr>
            <p:ph type="title"/>
          </p:nvPr>
        </p:nvSpPr>
        <p:spPr>
          <a:xfrm>
            <a:off x="603251" y="376238"/>
            <a:ext cx="7197142" cy="608012"/>
          </a:xfrm>
        </p:spPr>
        <p:txBody>
          <a:bodyPr/>
          <a:lstStyle/>
          <a:p>
            <a:r>
              <a:rPr lang="en-GB" sz="1800" dirty="0" smtClean="0"/>
              <a:t>Idea Selection Process</a:t>
            </a:r>
            <a:br>
              <a:rPr lang="en-GB" sz="1800" dirty="0" smtClean="0"/>
            </a:br>
            <a:r>
              <a:rPr lang="en-GB" sz="1800" dirty="0" smtClean="0">
                <a:solidFill>
                  <a:schemeClr val="tx1"/>
                </a:solidFill>
              </a:rPr>
              <a:t>EDH’s project selection process enables the company to focus their innovative vision on value creation</a:t>
            </a:r>
            <a:r>
              <a:rPr lang="en-GB" sz="1800" dirty="0" smtClean="0"/>
              <a:t/>
            </a:r>
            <a:br>
              <a:rPr lang="en-GB" sz="1800" dirty="0" smtClean="0"/>
            </a:br>
            <a:endParaRPr lang="en-GB" sz="1800" dirty="0"/>
          </a:p>
        </p:txBody>
      </p:sp>
      <p:pic>
        <p:nvPicPr>
          <p:cNvPr id="14" name="Picture 2"/>
          <p:cNvPicPr>
            <a:picLocks noChangeAspect="1" noChangeArrowheads="1"/>
          </p:cNvPicPr>
          <p:nvPr/>
        </p:nvPicPr>
        <p:blipFill>
          <a:blip r:embed="rId3" cstate="print"/>
          <a:srcRect/>
          <a:stretch>
            <a:fillRect/>
          </a:stretch>
        </p:blipFill>
        <p:spPr bwMode="auto">
          <a:xfrm>
            <a:off x="7800392" y="231579"/>
            <a:ext cx="1161081" cy="8287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1275" y="1803463"/>
            <a:ext cx="3956050" cy="3956050"/>
            <a:chOff x="1626" y="1042"/>
            <a:chExt cx="2492" cy="2492"/>
          </a:xfrm>
        </p:grpSpPr>
        <p:sp>
          <p:nvSpPr>
            <p:cNvPr id="153605" name="PubPieSlice"/>
            <p:cNvSpPr>
              <a:spLocks noEditPoints="1" noChangeArrowheads="1"/>
            </p:cNvSpPr>
            <p:nvPr/>
          </p:nvSpPr>
          <p:spPr bwMode="auto">
            <a:xfrm flipV="1">
              <a:off x="1631" y="1103"/>
              <a:ext cx="2435"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101882" tIns="50941" rIns="101882" bIns="50941" anchor="ctr"/>
            <a:lstStyle/>
            <a:p>
              <a:endParaRPr lang="en-US" dirty="0"/>
            </a:p>
          </p:txBody>
        </p:sp>
        <p:sp>
          <p:nvSpPr>
            <p:cNvPr id="153603" name="PubPieSlice"/>
            <p:cNvSpPr>
              <a:spLocks noEditPoints="1" noChangeArrowheads="1"/>
            </p:cNvSpPr>
            <p:nvPr/>
          </p:nvSpPr>
          <p:spPr bwMode="auto">
            <a:xfrm>
              <a:off x="1626" y="1042"/>
              <a:ext cx="2455"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4" name="PubPieSlice"/>
            <p:cNvSpPr>
              <a:spLocks noEditPoints="1" noChangeArrowheads="1"/>
            </p:cNvSpPr>
            <p:nvPr/>
          </p:nvSpPr>
          <p:spPr bwMode="auto">
            <a:xfrm flipH="1">
              <a:off x="1695" y="1042"/>
              <a:ext cx="2423"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6" name="PubPieSlice"/>
            <p:cNvSpPr>
              <a:spLocks noEditPoints="1" noChangeArrowheads="1"/>
            </p:cNvSpPr>
            <p:nvPr/>
          </p:nvSpPr>
          <p:spPr bwMode="auto">
            <a:xfrm flipH="1" flipV="1">
              <a:off x="1680" y="1103"/>
              <a:ext cx="2436"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101882" tIns="50941" rIns="101882" bIns="50941" anchor="ctr"/>
            <a:lstStyle/>
            <a:p>
              <a:endParaRPr lang="en-US" dirty="0"/>
            </a:p>
          </p:txBody>
        </p:sp>
      </p:grpSp>
      <p:sp>
        <p:nvSpPr>
          <p:cNvPr id="153607" name="Rectangle 7"/>
          <p:cNvSpPr>
            <a:spLocks noGrp="1" noChangeArrowheads="1"/>
          </p:cNvSpPr>
          <p:nvPr>
            <p:ph type="title"/>
          </p:nvPr>
        </p:nvSpPr>
        <p:spPr>
          <a:xfrm>
            <a:off x="585788" y="373063"/>
            <a:ext cx="7214604" cy="608012"/>
          </a:xfrm>
          <a:noFill/>
          <a:ln/>
        </p:spPr>
        <p:txBody>
          <a:bodyPr/>
          <a:lstStyle/>
          <a:p>
            <a:r>
              <a:rPr lang="en-US" sz="1800" dirty="0" smtClean="0"/>
              <a:t>Project Selection Analysis</a:t>
            </a:r>
            <a:r>
              <a:rPr lang="en-US" sz="1800" dirty="0"/>
              <a:t/>
            </a:r>
            <a:br>
              <a:rPr lang="en-US" sz="1800" dirty="0"/>
            </a:br>
            <a:r>
              <a:rPr lang="en-US" sz="1800" dirty="0" smtClean="0">
                <a:solidFill>
                  <a:schemeClr val="tx1"/>
                </a:solidFill>
              </a:rPr>
              <a:t>Analysis is essential to assess the expected rewards versus potential project risk</a:t>
            </a:r>
            <a:endParaRPr lang="en-US" sz="1800" dirty="0">
              <a:solidFill>
                <a:schemeClr val="tx1"/>
              </a:solidFill>
            </a:endParaRPr>
          </a:p>
        </p:txBody>
      </p:sp>
      <p:sp>
        <p:nvSpPr>
          <p:cNvPr id="153608" name="Oval 8"/>
          <p:cNvSpPr>
            <a:spLocks noChangeArrowheads="1"/>
          </p:cNvSpPr>
          <p:nvPr/>
        </p:nvSpPr>
        <p:spPr bwMode="gray">
          <a:xfrm>
            <a:off x="3792538" y="3016313"/>
            <a:ext cx="1533525" cy="1530350"/>
          </a:xfrm>
          <a:prstGeom prst="ellipse">
            <a:avLst/>
          </a:prstGeom>
          <a:solidFill>
            <a:schemeClr val="bg1"/>
          </a:solidFill>
          <a:ln w="3175">
            <a:noFill/>
            <a:round/>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9" name="Freeform 9"/>
          <p:cNvSpPr>
            <a:spLocks/>
          </p:cNvSpPr>
          <p:nvPr/>
        </p:nvSpPr>
        <p:spPr bwMode="auto">
          <a:xfrm flipH="1" flipV="1">
            <a:off x="5711823" y="1280857"/>
            <a:ext cx="2849563"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0" name="Freeform 10"/>
          <p:cNvSpPr>
            <a:spLocks/>
          </p:cNvSpPr>
          <p:nvPr/>
        </p:nvSpPr>
        <p:spPr bwMode="auto">
          <a:xfrm flipV="1">
            <a:off x="585788" y="1280857"/>
            <a:ext cx="2849562"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153611" name="Freeform 11"/>
          <p:cNvSpPr>
            <a:spLocks/>
          </p:cNvSpPr>
          <p:nvPr/>
        </p:nvSpPr>
        <p:spPr bwMode="auto">
          <a:xfrm flipH="1">
            <a:off x="5711823" y="3998936"/>
            <a:ext cx="2849563" cy="2311122"/>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8" name="Text Box 18"/>
          <p:cNvSpPr txBox="1">
            <a:spLocks noChangeArrowheads="1"/>
          </p:cNvSpPr>
          <p:nvPr/>
        </p:nvSpPr>
        <p:spPr bwMode="auto">
          <a:xfrm>
            <a:off x="3167679" y="2477722"/>
            <a:ext cx="114155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Strength</a:t>
            </a:r>
            <a:endParaRPr lang="en-US" sz="3600" b="1" dirty="0"/>
          </a:p>
        </p:txBody>
      </p:sp>
      <p:sp>
        <p:nvSpPr>
          <p:cNvPr id="26" name="Text Box 18"/>
          <p:cNvSpPr txBox="1">
            <a:spLocks noChangeArrowheads="1"/>
          </p:cNvSpPr>
          <p:nvPr/>
        </p:nvSpPr>
        <p:spPr bwMode="auto">
          <a:xfrm>
            <a:off x="4630386" y="2477722"/>
            <a:ext cx="1622653"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Weaknesses</a:t>
            </a:r>
            <a:endParaRPr lang="en-US" sz="3600" b="1" dirty="0"/>
          </a:p>
        </p:txBody>
      </p:sp>
      <p:sp>
        <p:nvSpPr>
          <p:cNvPr id="27" name="Content Placeholder 2"/>
          <p:cNvSpPr txBox="1">
            <a:spLocks/>
          </p:cNvSpPr>
          <p:nvPr/>
        </p:nvSpPr>
        <p:spPr>
          <a:xfrm>
            <a:off x="205375" y="1217865"/>
            <a:ext cx="2874693" cy="1867884"/>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Diversity of expertise and backgrounds on selection committee </a:t>
            </a:r>
          </a:p>
          <a:p>
            <a:pPr marL="180975" lvl="0" indent="-180975" algn="l" defTabSz="939800">
              <a:spcBef>
                <a:spcPts val="200"/>
              </a:spcBef>
              <a:buClr>
                <a:schemeClr val="tx1"/>
              </a:buClr>
              <a:buFont typeface="Wingdings" pitchFamily="2" charset="2"/>
              <a:buChar char="§"/>
            </a:pPr>
            <a:r>
              <a:rPr lang="en-GB" sz="1500" kern="0" dirty="0" smtClean="0">
                <a:latin typeface="+mn-lt"/>
              </a:rPr>
              <a:t>Proven results give credibility to analysis and ‘gut feelings’ decision making</a:t>
            </a:r>
          </a:p>
          <a:p>
            <a:pPr marL="180975" lvl="0" indent="-180975" algn="l" defTabSz="939800">
              <a:spcBef>
                <a:spcPts val="200"/>
              </a:spcBef>
              <a:buClr>
                <a:schemeClr val="tx1"/>
              </a:buClr>
              <a:buFont typeface="Wingdings" pitchFamily="2" charset="2"/>
              <a:buChar char="§"/>
            </a:pPr>
            <a:r>
              <a:rPr lang="en-GB" sz="1500" kern="0" dirty="0" smtClean="0">
                <a:latin typeface="+mn-lt"/>
              </a:rPr>
              <a:t>Input of HBD non executive board members give added perspective and independent thought to process</a:t>
            </a:r>
          </a:p>
        </p:txBody>
      </p:sp>
      <p:sp>
        <p:nvSpPr>
          <p:cNvPr id="28" name="Content Placeholder 2"/>
          <p:cNvSpPr txBox="1">
            <a:spLocks/>
          </p:cNvSpPr>
          <p:nvPr/>
        </p:nvSpPr>
        <p:spPr>
          <a:xfrm>
            <a:off x="6306014" y="1217865"/>
            <a:ext cx="2806454"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Concurrent projects diluting focus</a:t>
            </a:r>
          </a:p>
          <a:p>
            <a:pPr marL="180975" lvl="0" indent="-180975" algn="l" defTabSz="939800">
              <a:spcBef>
                <a:spcPts val="200"/>
              </a:spcBef>
              <a:buClr>
                <a:schemeClr val="tx1"/>
              </a:buClr>
              <a:buFont typeface="Wingdings" pitchFamily="2" charset="2"/>
              <a:buChar char="§"/>
            </a:pPr>
            <a:r>
              <a:rPr lang="en-GB" sz="1500" kern="0" dirty="0" smtClean="0">
                <a:latin typeface="+mn-lt"/>
              </a:rPr>
              <a:t>Absence of rigorous project discontinuation process for non value adding activities</a:t>
            </a:r>
          </a:p>
          <a:p>
            <a:pPr marL="180975" lvl="0" indent="-180975" algn="l" defTabSz="939800">
              <a:spcBef>
                <a:spcPts val="200"/>
              </a:spcBef>
              <a:buClr>
                <a:schemeClr val="tx1"/>
              </a:buClr>
              <a:buFont typeface="Wingdings" pitchFamily="2" charset="2"/>
              <a:buChar char="§"/>
            </a:pPr>
            <a:r>
              <a:rPr lang="en-GB" sz="1500" kern="0" dirty="0" smtClean="0">
                <a:latin typeface="+mn-lt"/>
              </a:rPr>
              <a:t>Lack of an integrated market feedback process to evaluate  success and identify areas of improvement </a:t>
            </a:r>
          </a:p>
        </p:txBody>
      </p:sp>
      <p:sp>
        <p:nvSpPr>
          <p:cNvPr id="30" name="Text Box 18"/>
          <p:cNvSpPr txBox="1">
            <a:spLocks noChangeArrowheads="1"/>
          </p:cNvSpPr>
          <p:nvPr/>
        </p:nvSpPr>
        <p:spPr bwMode="auto">
          <a:xfrm>
            <a:off x="4687910" y="4756457"/>
            <a:ext cx="101331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Threats</a:t>
            </a:r>
            <a:endParaRPr lang="en-US" sz="3600" b="1" dirty="0"/>
          </a:p>
        </p:txBody>
      </p:sp>
      <p:sp>
        <p:nvSpPr>
          <p:cNvPr id="32" name="Content Placeholder 2"/>
          <p:cNvSpPr txBox="1">
            <a:spLocks/>
          </p:cNvSpPr>
          <p:nvPr/>
        </p:nvSpPr>
        <p:spPr>
          <a:xfrm>
            <a:off x="6323476" y="3963954"/>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May be missing key ideas without fully utilizing own engineers, sales and marketing teams for idea creation and input to selection process</a:t>
            </a:r>
          </a:p>
          <a:p>
            <a:pPr marL="180975" lvl="0" indent="-180975" algn="l" defTabSz="939800">
              <a:spcBef>
                <a:spcPts val="200"/>
              </a:spcBef>
              <a:buClr>
                <a:schemeClr val="tx1"/>
              </a:buClr>
              <a:buFont typeface="Wingdings" pitchFamily="2" charset="2"/>
              <a:buChar char="§"/>
            </a:pPr>
            <a:r>
              <a:rPr lang="en-GB" sz="1500" kern="0" dirty="0" smtClean="0">
                <a:latin typeface="+mn-lt"/>
              </a:rPr>
              <a:t>Risk of wasting valuable resources on projects not discontinued  in timely manner</a:t>
            </a:r>
          </a:p>
        </p:txBody>
      </p:sp>
      <p:sp>
        <p:nvSpPr>
          <p:cNvPr id="34" name="Freeform 10"/>
          <p:cNvSpPr>
            <a:spLocks/>
          </p:cNvSpPr>
          <p:nvPr/>
        </p:nvSpPr>
        <p:spPr bwMode="auto">
          <a:xfrm>
            <a:off x="585788" y="3998936"/>
            <a:ext cx="2849562" cy="2355487"/>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31" name="Content Placeholder 2"/>
          <p:cNvSpPr txBox="1">
            <a:spLocks/>
          </p:cNvSpPr>
          <p:nvPr/>
        </p:nvSpPr>
        <p:spPr>
          <a:xfrm>
            <a:off x="222837" y="4019937"/>
            <a:ext cx="2874693"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Include sales/marketing representation in decision making, gathering a closer view of the market</a:t>
            </a:r>
          </a:p>
          <a:p>
            <a:pPr marL="180975" lvl="0" indent="-180975" algn="l" defTabSz="939800">
              <a:spcBef>
                <a:spcPts val="200"/>
              </a:spcBef>
              <a:buClr>
                <a:schemeClr val="tx1"/>
              </a:buClr>
              <a:buFont typeface="Wingdings" pitchFamily="2" charset="2"/>
              <a:buChar char="§"/>
            </a:pPr>
            <a:r>
              <a:rPr lang="en-GB" sz="1500" kern="0" dirty="0" smtClean="0">
                <a:latin typeface="+mn-lt"/>
              </a:rPr>
              <a:t>Include market research and/or focus group feedback in decisions</a:t>
            </a:r>
          </a:p>
          <a:p>
            <a:pPr marL="180975" lvl="0" indent="-180975" algn="l" defTabSz="939800">
              <a:spcBef>
                <a:spcPts val="200"/>
              </a:spcBef>
              <a:buClr>
                <a:schemeClr val="tx1"/>
              </a:buClr>
              <a:buFont typeface="Wingdings" pitchFamily="2" charset="2"/>
              <a:buChar char="§"/>
            </a:pPr>
            <a:r>
              <a:rPr lang="en-GB" sz="1500" kern="0" dirty="0" smtClean="0">
                <a:latin typeface="+mn-lt"/>
              </a:rPr>
              <a:t>Spin-off part of the company for high-risk projects</a:t>
            </a:r>
          </a:p>
        </p:txBody>
      </p:sp>
      <p:sp>
        <p:nvSpPr>
          <p:cNvPr id="29" name="Text Box 18"/>
          <p:cNvSpPr txBox="1">
            <a:spLocks noChangeArrowheads="1"/>
          </p:cNvSpPr>
          <p:nvPr/>
        </p:nvSpPr>
        <p:spPr bwMode="auto">
          <a:xfrm>
            <a:off x="2866069" y="4756457"/>
            <a:ext cx="1553531"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Opportunity</a:t>
            </a:r>
            <a:endParaRPr lang="en-US" sz="3600" b="1" dirty="0"/>
          </a:p>
        </p:txBody>
      </p:sp>
      <p:pic>
        <p:nvPicPr>
          <p:cNvPr id="33" name="Picture 2"/>
          <p:cNvPicPr>
            <a:picLocks noChangeAspect="1" noChangeArrowheads="1"/>
          </p:cNvPicPr>
          <p:nvPr/>
        </p:nvPicPr>
        <p:blipFill>
          <a:blip r:embed="rId3" cstate="print"/>
          <a:srcRect/>
          <a:stretch>
            <a:fillRect/>
          </a:stretch>
        </p:blipFill>
        <p:spPr bwMode="auto">
          <a:xfrm>
            <a:off x="7800392" y="231579"/>
            <a:ext cx="1161081" cy="828756"/>
          </a:xfrm>
          <a:prstGeom prst="rect">
            <a:avLst/>
          </a:prstGeom>
          <a:noFill/>
          <a:ln w="9525">
            <a:noFill/>
            <a:miter lim="800000"/>
            <a:headEnd/>
            <a:tailEnd/>
          </a:ln>
          <a:effectLst/>
        </p:spPr>
      </p:pic>
      <p:pic>
        <p:nvPicPr>
          <p:cNvPr id="23554" name="Picture 2" descr="http://www.gmintgolfschools.co.uk/Links/FINAL%20EDH_FlightScope_logo_Pantone%20copy.jpg"/>
          <p:cNvPicPr>
            <a:picLocks noChangeAspect="1" noChangeArrowheads="1"/>
          </p:cNvPicPr>
          <p:nvPr/>
        </p:nvPicPr>
        <p:blipFill>
          <a:blip r:embed="rId4" cstate="print"/>
          <a:srcRect/>
          <a:stretch>
            <a:fillRect/>
          </a:stretch>
        </p:blipFill>
        <p:spPr bwMode="auto">
          <a:xfrm>
            <a:off x="4067092" y="3311989"/>
            <a:ext cx="982340" cy="90182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1" name="Rectangle 3"/>
          <p:cNvSpPr>
            <a:spLocks noChangeArrowheads="1"/>
          </p:cNvSpPr>
          <p:nvPr/>
        </p:nvSpPr>
        <p:spPr bwMode="auto">
          <a:xfrm>
            <a:off x="585788" y="1870393"/>
            <a:ext cx="2797492"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a:spcBef>
                <a:spcPct val="50000"/>
              </a:spcBef>
            </a:pPr>
            <a:r>
              <a:rPr lang="en-GB" sz="1400" b="1" i="1" dirty="0" smtClean="0"/>
              <a:t>« How do we produce it? »</a:t>
            </a:r>
          </a:p>
        </p:txBody>
      </p:sp>
      <p:sp>
        <p:nvSpPr>
          <p:cNvPr id="1753092" name="Rectangle 4"/>
          <p:cNvSpPr>
            <a:spLocks noChangeArrowheads="1"/>
          </p:cNvSpPr>
          <p:nvPr/>
        </p:nvSpPr>
        <p:spPr bwMode="auto">
          <a:xfrm>
            <a:off x="574675" y="3370580"/>
            <a:ext cx="5174615" cy="288163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buFont typeface="Wingdings" pitchFamily="2" charset="2"/>
              <a:buChar char="§"/>
            </a:pPr>
            <a:r>
              <a:rPr lang="en-GB" sz="1400" dirty="0" smtClean="0"/>
              <a:t>All production occurs at the Stellenbosch facility</a:t>
            </a:r>
          </a:p>
          <a:p>
            <a:pPr marL="85725" indent="-85725" algn="l" defTabSz="979488">
              <a:spcBef>
                <a:spcPct val="60000"/>
              </a:spcBef>
              <a:buClr>
                <a:schemeClr val="tx1"/>
              </a:buClr>
              <a:buFont typeface="Wingdings" pitchFamily="2" charset="2"/>
              <a:buChar char="§"/>
            </a:pPr>
            <a:r>
              <a:rPr lang="en-GB" sz="1400" dirty="0" smtClean="0"/>
              <a:t>Considered moving production and operations to the US, but decided to remain in South Africa for cost implications</a:t>
            </a:r>
          </a:p>
          <a:p>
            <a:pPr marL="85725" indent="-85725" algn="l" defTabSz="979488">
              <a:spcBef>
                <a:spcPct val="60000"/>
              </a:spcBef>
              <a:buClr>
                <a:schemeClr val="tx1"/>
              </a:buClr>
              <a:buFont typeface="Wingdings" pitchFamily="2" charset="2"/>
              <a:buChar char="§"/>
            </a:pPr>
            <a:r>
              <a:rPr lang="en-GB" sz="1400" dirty="0" smtClean="0"/>
              <a:t>Source components from both South  African  and international suppliers</a:t>
            </a:r>
          </a:p>
          <a:p>
            <a:pPr marL="85725" indent="-85725" algn="l" defTabSz="979488">
              <a:spcBef>
                <a:spcPct val="60000"/>
              </a:spcBef>
              <a:buClr>
                <a:schemeClr val="tx1"/>
              </a:buClr>
              <a:buFont typeface="Wingdings" pitchFamily="2" charset="2"/>
              <a:buChar char="§"/>
            </a:pPr>
            <a:r>
              <a:rPr lang="en-GB" sz="1400" dirty="0" smtClean="0"/>
              <a:t>Increasingly utilizing component  sub assemblies to reduce production time</a:t>
            </a:r>
          </a:p>
        </p:txBody>
      </p:sp>
      <p:sp>
        <p:nvSpPr>
          <p:cNvPr id="1753093" name="Rectangle 5"/>
          <p:cNvSpPr>
            <a:spLocks noChangeArrowheads="1"/>
          </p:cNvSpPr>
          <p:nvPr/>
        </p:nvSpPr>
        <p:spPr bwMode="auto">
          <a:xfrm>
            <a:off x="585788" y="2968926"/>
            <a:ext cx="7985125" cy="406416"/>
          </a:xfrm>
          <a:prstGeom prst="rect">
            <a:avLst/>
          </a:prstGeom>
          <a:solidFill>
            <a:srgbClr val="002060"/>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600" b="1" dirty="0" smtClean="0">
                <a:solidFill>
                  <a:schemeClr val="bg1"/>
                </a:solidFill>
              </a:rPr>
              <a:t>Details of Analysis</a:t>
            </a:r>
            <a:endParaRPr lang="fr-FR" sz="1600" dirty="0">
              <a:solidFill>
                <a:schemeClr val="bg1"/>
              </a:solidFill>
            </a:endParaRPr>
          </a:p>
        </p:txBody>
      </p:sp>
      <p:sp>
        <p:nvSpPr>
          <p:cNvPr id="1753094" name="Rectangle 6"/>
          <p:cNvSpPr>
            <a:spLocks noChangeArrowheads="1"/>
          </p:cNvSpPr>
          <p:nvPr/>
        </p:nvSpPr>
        <p:spPr bwMode="auto">
          <a:xfrm>
            <a:off x="585788" y="1468739"/>
            <a:ext cx="2797492"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t>Objective of Analysis</a:t>
            </a:r>
            <a:endParaRPr lang="fr-FR" sz="1800" dirty="0"/>
          </a:p>
        </p:txBody>
      </p:sp>
      <p:sp>
        <p:nvSpPr>
          <p:cNvPr id="1753095" name="Rectangle 7"/>
          <p:cNvSpPr>
            <a:spLocks noChangeArrowheads="1"/>
          </p:cNvSpPr>
          <p:nvPr/>
        </p:nvSpPr>
        <p:spPr bwMode="auto">
          <a:xfrm>
            <a:off x="4034790" y="1870393"/>
            <a:ext cx="4523423"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a:spcBef>
                <a:spcPct val="50000"/>
              </a:spcBef>
            </a:pPr>
            <a:r>
              <a:rPr lang="en-GB" b="1" i="1" dirty="0" smtClean="0"/>
              <a:t>« We are very innovative (In South Africa), With lower costs of local production, customers can get much more innovative products for the same price range than those from overseas »  </a:t>
            </a:r>
          </a:p>
          <a:p>
            <a:pPr>
              <a:spcBef>
                <a:spcPct val="50000"/>
              </a:spcBef>
            </a:pPr>
            <a:r>
              <a:rPr lang="en-GB" b="1" i="1" dirty="0" smtClean="0"/>
              <a:t>Amos Brummer – EDH  Senior Engineer</a:t>
            </a:r>
          </a:p>
        </p:txBody>
      </p:sp>
      <p:sp>
        <p:nvSpPr>
          <p:cNvPr id="1753096" name="Rectangle 8"/>
          <p:cNvSpPr>
            <a:spLocks noChangeArrowheads="1"/>
          </p:cNvSpPr>
          <p:nvPr/>
        </p:nvSpPr>
        <p:spPr bwMode="auto">
          <a:xfrm>
            <a:off x="4034790" y="1468739"/>
            <a:ext cx="4523423"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t>Key Notes</a:t>
            </a:r>
            <a:endParaRPr lang="fr-FR" sz="1800" dirty="0"/>
          </a:p>
        </p:txBody>
      </p:sp>
      <p:sp>
        <p:nvSpPr>
          <p:cNvPr id="10" name="Right Arrow 9"/>
          <p:cNvSpPr/>
          <p:nvPr/>
        </p:nvSpPr>
        <p:spPr bwMode="auto">
          <a:xfrm>
            <a:off x="3646170" y="1875155"/>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1" name="Title 10"/>
          <p:cNvSpPr>
            <a:spLocks noGrp="1"/>
          </p:cNvSpPr>
          <p:nvPr>
            <p:ph type="title"/>
          </p:nvPr>
        </p:nvSpPr>
        <p:spPr>
          <a:xfrm>
            <a:off x="603250" y="376238"/>
            <a:ext cx="7215803" cy="608012"/>
          </a:xfrm>
        </p:spPr>
        <p:txBody>
          <a:bodyPr/>
          <a:lstStyle/>
          <a:p>
            <a:r>
              <a:rPr lang="en-GB" sz="1800" dirty="0" smtClean="0"/>
              <a:t>Production Process</a:t>
            </a:r>
            <a:br>
              <a:rPr lang="en-GB" sz="1800" dirty="0" smtClean="0"/>
            </a:br>
            <a:r>
              <a:rPr lang="en-GB" sz="1800" dirty="0" smtClean="0">
                <a:solidFill>
                  <a:schemeClr val="tx1"/>
                </a:solidFill>
              </a:rPr>
              <a:t>Low costs in South Africa allow EDH to produce competitively priced products</a:t>
            </a:r>
            <a:endParaRPr lang="en-GB" sz="1800" dirty="0"/>
          </a:p>
        </p:txBody>
      </p:sp>
      <p:sp>
        <p:nvSpPr>
          <p:cNvPr id="12" name="Rectangle 4"/>
          <p:cNvSpPr>
            <a:spLocks noChangeArrowheads="1"/>
          </p:cNvSpPr>
          <p:nvPr/>
        </p:nvSpPr>
        <p:spPr bwMode="auto">
          <a:xfrm>
            <a:off x="5749290" y="3370580"/>
            <a:ext cx="2821623" cy="288163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pic>
        <p:nvPicPr>
          <p:cNvPr id="13" name="Picture 3"/>
          <p:cNvPicPr>
            <a:picLocks noChangeAspect="1" noChangeArrowheads="1"/>
          </p:cNvPicPr>
          <p:nvPr/>
        </p:nvPicPr>
        <p:blipFill>
          <a:blip r:embed="rId3" cstate="print"/>
          <a:srcRect/>
          <a:stretch>
            <a:fillRect/>
          </a:stretch>
        </p:blipFill>
        <p:spPr bwMode="auto">
          <a:xfrm>
            <a:off x="6037333" y="3669030"/>
            <a:ext cx="2274850" cy="2003982"/>
          </a:xfrm>
          <a:prstGeom prst="rect">
            <a:avLst/>
          </a:prstGeom>
          <a:noFill/>
          <a:ln w="12700">
            <a:noFill/>
            <a:miter lim="800000"/>
            <a:headEnd/>
            <a:tailEnd/>
          </a:ln>
        </p:spPr>
      </p:pic>
      <p:sp>
        <p:nvSpPr>
          <p:cNvPr id="15" name="TextBox 5"/>
          <p:cNvSpPr txBox="1">
            <a:spLocks noChangeArrowheads="1"/>
          </p:cNvSpPr>
          <p:nvPr/>
        </p:nvSpPr>
        <p:spPr bwMode="auto">
          <a:xfrm>
            <a:off x="5749290" y="5814594"/>
            <a:ext cx="3000375" cy="249586"/>
          </a:xfrm>
          <a:prstGeom prst="rect">
            <a:avLst/>
          </a:prstGeom>
          <a:noFill/>
          <a:ln w="9525">
            <a:noFill/>
            <a:miter lim="800000"/>
            <a:headEnd/>
            <a:tailEnd/>
          </a:ln>
        </p:spPr>
        <p:txBody>
          <a:bodyPr lIns="64291" tIns="32146" rIns="64291" bIns="32146">
            <a:spAutoFit/>
          </a:bodyPr>
          <a:lstStyle/>
          <a:p>
            <a:r>
              <a:rPr lang="en-US" b="1" dirty="0"/>
              <a:t>Stellenbosch production facility</a:t>
            </a:r>
          </a:p>
        </p:txBody>
      </p:sp>
      <p:pic>
        <p:nvPicPr>
          <p:cNvPr id="16" name="Picture 2"/>
          <p:cNvPicPr>
            <a:picLocks noChangeAspect="1" noChangeArrowheads="1"/>
          </p:cNvPicPr>
          <p:nvPr/>
        </p:nvPicPr>
        <p:blipFill>
          <a:blip r:embed="rId4" cstate="print"/>
          <a:srcRect/>
          <a:stretch>
            <a:fillRect/>
          </a:stretch>
        </p:blipFill>
        <p:spPr bwMode="auto">
          <a:xfrm>
            <a:off x="7819053" y="231580"/>
            <a:ext cx="1142420" cy="8154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1275" y="1840785"/>
            <a:ext cx="3956050" cy="3956050"/>
            <a:chOff x="1626" y="1042"/>
            <a:chExt cx="2492" cy="2492"/>
          </a:xfrm>
        </p:grpSpPr>
        <p:sp>
          <p:nvSpPr>
            <p:cNvPr id="153605" name="PubPieSlice"/>
            <p:cNvSpPr>
              <a:spLocks noEditPoints="1" noChangeArrowheads="1"/>
            </p:cNvSpPr>
            <p:nvPr/>
          </p:nvSpPr>
          <p:spPr bwMode="auto">
            <a:xfrm flipV="1">
              <a:off x="1631" y="1103"/>
              <a:ext cx="2435"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101882" tIns="50941" rIns="101882" bIns="50941" anchor="ctr"/>
            <a:lstStyle/>
            <a:p>
              <a:endParaRPr lang="en-US" dirty="0"/>
            </a:p>
          </p:txBody>
        </p:sp>
        <p:sp>
          <p:nvSpPr>
            <p:cNvPr id="153603" name="PubPieSlice"/>
            <p:cNvSpPr>
              <a:spLocks noEditPoints="1" noChangeArrowheads="1"/>
            </p:cNvSpPr>
            <p:nvPr/>
          </p:nvSpPr>
          <p:spPr bwMode="auto">
            <a:xfrm>
              <a:off x="1626" y="1042"/>
              <a:ext cx="2455"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4" name="PubPieSlice"/>
            <p:cNvSpPr>
              <a:spLocks noEditPoints="1" noChangeArrowheads="1"/>
            </p:cNvSpPr>
            <p:nvPr/>
          </p:nvSpPr>
          <p:spPr bwMode="auto">
            <a:xfrm flipH="1">
              <a:off x="1695" y="1042"/>
              <a:ext cx="2423"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6" name="PubPieSlice"/>
            <p:cNvSpPr>
              <a:spLocks noEditPoints="1" noChangeArrowheads="1"/>
            </p:cNvSpPr>
            <p:nvPr/>
          </p:nvSpPr>
          <p:spPr bwMode="auto">
            <a:xfrm flipH="1" flipV="1">
              <a:off x="1680" y="1103"/>
              <a:ext cx="2436"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101882" tIns="50941" rIns="101882" bIns="50941" anchor="ctr"/>
            <a:lstStyle/>
            <a:p>
              <a:endParaRPr lang="en-US" dirty="0"/>
            </a:p>
          </p:txBody>
        </p:sp>
      </p:grpSp>
      <p:sp>
        <p:nvSpPr>
          <p:cNvPr id="153607" name="Rectangle 7"/>
          <p:cNvSpPr>
            <a:spLocks noGrp="1" noChangeArrowheads="1"/>
          </p:cNvSpPr>
          <p:nvPr>
            <p:ph type="title"/>
          </p:nvPr>
        </p:nvSpPr>
        <p:spPr>
          <a:xfrm>
            <a:off x="585788" y="373063"/>
            <a:ext cx="7114806" cy="608012"/>
          </a:xfrm>
          <a:noFill/>
          <a:ln/>
        </p:spPr>
        <p:txBody>
          <a:bodyPr/>
          <a:lstStyle/>
          <a:p>
            <a:r>
              <a:rPr lang="en-US" sz="1800" dirty="0" smtClean="0"/>
              <a:t>Production Process Analysis</a:t>
            </a:r>
            <a:br>
              <a:rPr lang="en-US" sz="1800" dirty="0" smtClean="0"/>
            </a:br>
            <a:r>
              <a:rPr lang="en-US" sz="1800" dirty="0" smtClean="0">
                <a:solidFill>
                  <a:schemeClr val="tx1"/>
                </a:solidFill>
              </a:rPr>
              <a:t>Current production process is struggling to keep up with </a:t>
            </a:r>
            <a:br>
              <a:rPr lang="en-US" sz="1800" dirty="0" smtClean="0">
                <a:solidFill>
                  <a:schemeClr val="tx1"/>
                </a:solidFill>
              </a:rPr>
            </a:br>
            <a:r>
              <a:rPr lang="en-US" sz="1800" dirty="0" smtClean="0">
                <a:solidFill>
                  <a:schemeClr val="tx1"/>
                </a:solidFill>
              </a:rPr>
              <a:t>present market demands</a:t>
            </a:r>
            <a:r>
              <a:rPr lang="en-US" sz="1800" dirty="0"/>
              <a:t/>
            </a:r>
            <a:br>
              <a:rPr lang="en-US" sz="1800" dirty="0"/>
            </a:br>
            <a:endParaRPr lang="en-US" sz="1800" b="0" dirty="0">
              <a:solidFill>
                <a:schemeClr val="tx1"/>
              </a:solidFill>
            </a:endParaRPr>
          </a:p>
        </p:txBody>
      </p:sp>
      <p:sp>
        <p:nvSpPr>
          <p:cNvPr id="153608" name="Oval 8"/>
          <p:cNvSpPr>
            <a:spLocks noChangeArrowheads="1"/>
          </p:cNvSpPr>
          <p:nvPr/>
        </p:nvSpPr>
        <p:spPr bwMode="gray">
          <a:xfrm>
            <a:off x="3792538" y="3053635"/>
            <a:ext cx="1533525" cy="1530350"/>
          </a:xfrm>
          <a:prstGeom prst="ellipse">
            <a:avLst/>
          </a:prstGeom>
          <a:solidFill>
            <a:schemeClr val="bg1"/>
          </a:solidFill>
          <a:ln w="3175">
            <a:noFill/>
            <a:round/>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9" name="Freeform 9"/>
          <p:cNvSpPr>
            <a:spLocks/>
          </p:cNvSpPr>
          <p:nvPr/>
        </p:nvSpPr>
        <p:spPr bwMode="auto">
          <a:xfrm flipH="1" flipV="1">
            <a:off x="5711823" y="1318179"/>
            <a:ext cx="2849563"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0" name="Freeform 10"/>
          <p:cNvSpPr>
            <a:spLocks/>
          </p:cNvSpPr>
          <p:nvPr/>
        </p:nvSpPr>
        <p:spPr bwMode="auto">
          <a:xfrm flipV="1">
            <a:off x="585788" y="1318179"/>
            <a:ext cx="2849562"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153611" name="Freeform 11"/>
          <p:cNvSpPr>
            <a:spLocks/>
          </p:cNvSpPr>
          <p:nvPr/>
        </p:nvSpPr>
        <p:spPr bwMode="auto">
          <a:xfrm flipH="1">
            <a:off x="5711823" y="4036258"/>
            <a:ext cx="2849563" cy="2311122"/>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8" name="Text Box 18"/>
          <p:cNvSpPr txBox="1">
            <a:spLocks noChangeArrowheads="1"/>
          </p:cNvSpPr>
          <p:nvPr/>
        </p:nvSpPr>
        <p:spPr bwMode="auto">
          <a:xfrm>
            <a:off x="3278041" y="2515044"/>
            <a:ext cx="114155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Strength</a:t>
            </a:r>
            <a:endParaRPr lang="en-US" sz="3600" b="1" dirty="0"/>
          </a:p>
        </p:txBody>
      </p:sp>
      <p:sp>
        <p:nvSpPr>
          <p:cNvPr id="26" name="Text Box 18"/>
          <p:cNvSpPr txBox="1">
            <a:spLocks noChangeArrowheads="1"/>
          </p:cNvSpPr>
          <p:nvPr/>
        </p:nvSpPr>
        <p:spPr bwMode="auto">
          <a:xfrm>
            <a:off x="4630386" y="2515044"/>
            <a:ext cx="1622653"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Weaknesses</a:t>
            </a:r>
            <a:endParaRPr lang="en-US" sz="3600" b="1" dirty="0"/>
          </a:p>
        </p:txBody>
      </p:sp>
      <p:sp>
        <p:nvSpPr>
          <p:cNvPr id="27" name="Content Placeholder 2"/>
          <p:cNvSpPr txBox="1">
            <a:spLocks/>
          </p:cNvSpPr>
          <p:nvPr/>
        </p:nvSpPr>
        <p:spPr>
          <a:xfrm>
            <a:off x="205376" y="1329831"/>
            <a:ext cx="2892154"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In-house assembly allows for maximum quality control </a:t>
            </a:r>
          </a:p>
          <a:p>
            <a:pPr marL="180975" lvl="0" indent="-180975" algn="l" defTabSz="939800">
              <a:spcBef>
                <a:spcPts val="200"/>
              </a:spcBef>
              <a:buClr>
                <a:schemeClr val="tx1"/>
              </a:buClr>
              <a:buFont typeface="Wingdings" pitchFamily="2" charset="2"/>
              <a:buChar char="§"/>
            </a:pPr>
            <a:r>
              <a:rPr lang="en-GB" sz="1500" kern="0" dirty="0" smtClean="0">
                <a:latin typeface="+mn-lt"/>
              </a:rPr>
              <a:t> Low inventory costs add  substantial value to bottom line</a:t>
            </a:r>
          </a:p>
          <a:p>
            <a:pPr marL="180975" lvl="0" indent="-180975" algn="l" defTabSz="939800">
              <a:spcBef>
                <a:spcPts val="200"/>
              </a:spcBef>
              <a:buClr>
                <a:schemeClr val="tx1"/>
              </a:buClr>
              <a:buFont typeface="Wingdings" pitchFamily="2" charset="2"/>
              <a:buChar char="§"/>
            </a:pPr>
            <a:r>
              <a:rPr lang="en-GB" sz="1500" kern="0" dirty="0" smtClean="0">
                <a:latin typeface="+mn-lt"/>
              </a:rPr>
              <a:t> Flexibility and manoeuvrability of production allows for easy adaption to customer specified needs </a:t>
            </a:r>
          </a:p>
        </p:txBody>
      </p:sp>
      <p:sp>
        <p:nvSpPr>
          <p:cNvPr id="28" name="Content Placeholder 2"/>
          <p:cNvSpPr txBox="1">
            <a:spLocks/>
          </p:cNvSpPr>
          <p:nvPr/>
        </p:nvSpPr>
        <p:spPr>
          <a:xfrm>
            <a:off x="6262902" y="1255115"/>
            <a:ext cx="2806454" cy="1748909"/>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Limited inventory capacity results in vulnerability to delivery delays  </a:t>
            </a:r>
          </a:p>
          <a:p>
            <a:pPr marL="180975" lvl="0" indent="-180975" algn="l" defTabSz="939800">
              <a:spcBef>
                <a:spcPts val="200"/>
              </a:spcBef>
              <a:buClr>
                <a:schemeClr val="tx1"/>
              </a:buClr>
              <a:buFont typeface="Wingdings" pitchFamily="2" charset="2"/>
              <a:buChar char="§"/>
            </a:pPr>
            <a:r>
              <a:rPr lang="en-GB" sz="1500" kern="0" dirty="0" smtClean="0">
                <a:latin typeface="+mn-lt"/>
              </a:rPr>
              <a:t> Not scalable to produce large orders quickly</a:t>
            </a:r>
          </a:p>
          <a:p>
            <a:pPr marL="180975" lvl="0" indent="-180975" algn="l" defTabSz="939800">
              <a:spcBef>
                <a:spcPts val="200"/>
              </a:spcBef>
              <a:buClr>
                <a:schemeClr val="tx1"/>
              </a:buClr>
              <a:buFont typeface="Wingdings" pitchFamily="2" charset="2"/>
              <a:buChar char="§"/>
            </a:pPr>
            <a:r>
              <a:rPr lang="en-GB" sz="1500" kern="0" dirty="0" smtClean="0">
                <a:latin typeface="+mn-lt"/>
              </a:rPr>
              <a:t> Poor reliability from some overseas suppliers </a:t>
            </a:r>
          </a:p>
          <a:p>
            <a:pPr marL="180975" lvl="0" indent="-180975" algn="l" defTabSz="939800">
              <a:spcBef>
                <a:spcPts val="200"/>
              </a:spcBef>
              <a:buClr>
                <a:schemeClr val="tx1"/>
              </a:buClr>
              <a:buFont typeface="Wingdings" pitchFamily="2" charset="2"/>
              <a:buChar char="§"/>
            </a:pPr>
            <a:r>
              <a:rPr lang="en-GB" sz="1500" kern="0" dirty="0" smtClean="0">
                <a:latin typeface="+mn-lt"/>
              </a:rPr>
              <a:t> Large number of suppliers increase chances of delay or bottle necks</a:t>
            </a:r>
          </a:p>
        </p:txBody>
      </p:sp>
      <p:sp>
        <p:nvSpPr>
          <p:cNvPr id="30" name="Text Box 18"/>
          <p:cNvSpPr txBox="1">
            <a:spLocks noChangeArrowheads="1"/>
          </p:cNvSpPr>
          <p:nvPr/>
        </p:nvSpPr>
        <p:spPr bwMode="auto">
          <a:xfrm>
            <a:off x="4640612" y="4793779"/>
            <a:ext cx="101331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Threats</a:t>
            </a:r>
            <a:endParaRPr lang="en-US" sz="3600" b="1" dirty="0"/>
          </a:p>
        </p:txBody>
      </p:sp>
      <p:sp>
        <p:nvSpPr>
          <p:cNvPr id="32" name="Content Placeholder 2"/>
          <p:cNvSpPr txBox="1">
            <a:spLocks/>
          </p:cNvSpPr>
          <p:nvPr/>
        </p:nvSpPr>
        <p:spPr>
          <a:xfrm>
            <a:off x="6355008" y="4092977"/>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Production facilities are currently at capacity and this is causing current and possibly future delivery delays </a:t>
            </a:r>
          </a:p>
          <a:p>
            <a:pPr marL="180975" lvl="0" indent="-180975" algn="l" defTabSz="939800">
              <a:spcBef>
                <a:spcPts val="200"/>
              </a:spcBef>
              <a:buClr>
                <a:schemeClr val="tx1"/>
              </a:buClr>
              <a:buFont typeface="Wingdings" pitchFamily="2" charset="2"/>
              <a:buChar char="§"/>
            </a:pPr>
            <a:r>
              <a:rPr lang="en-GB" sz="1500" kern="0" dirty="0" smtClean="0">
                <a:latin typeface="+mn-lt"/>
              </a:rPr>
              <a:t> Inability to respond quickly to increased order demand could lead customers to seek out competitors</a:t>
            </a:r>
          </a:p>
        </p:txBody>
      </p:sp>
      <p:sp>
        <p:nvSpPr>
          <p:cNvPr id="34" name="Freeform 10"/>
          <p:cNvSpPr>
            <a:spLocks/>
          </p:cNvSpPr>
          <p:nvPr/>
        </p:nvSpPr>
        <p:spPr bwMode="auto">
          <a:xfrm>
            <a:off x="585788" y="4036258"/>
            <a:ext cx="2849562" cy="2355487"/>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31" name="Content Placeholder 2"/>
          <p:cNvSpPr txBox="1">
            <a:spLocks/>
          </p:cNvSpPr>
          <p:nvPr/>
        </p:nvSpPr>
        <p:spPr>
          <a:xfrm>
            <a:off x="222837" y="3982615"/>
            <a:ext cx="2874693" cy="1867884"/>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Utilise more sub-assemblies for components to maximize productivity  </a:t>
            </a:r>
          </a:p>
          <a:p>
            <a:pPr marL="180975" indent="-180975" algn="l" defTabSz="939800">
              <a:spcBef>
                <a:spcPts val="200"/>
              </a:spcBef>
              <a:buClr>
                <a:schemeClr val="tx1"/>
              </a:buClr>
              <a:buFont typeface="Wingdings" pitchFamily="2" charset="2"/>
              <a:buChar char="§"/>
            </a:pPr>
            <a:r>
              <a:rPr lang="en-GB" sz="1500" kern="0" dirty="0" smtClean="0">
                <a:latin typeface="+mn-lt"/>
              </a:rPr>
              <a:t>Rethink entire production operation to optimize facility and cater to current and future demand </a:t>
            </a:r>
          </a:p>
          <a:p>
            <a:pPr marL="180975" indent="-180975" algn="l" defTabSz="939800">
              <a:spcBef>
                <a:spcPts val="200"/>
              </a:spcBef>
              <a:buClr>
                <a:schemeClr val="tx1"/>
              </a:buClr>
              <a:buFont typeface="Wingdings" pitchFamily="2" charset="2"/>
              <a:buChar char="§"/>
            </a:pPr>
            <a:r>
              <a:rPr lang="en-GB" sz="1500" kern="0" dirty="0" smtClean="0"/>
              <a:t>Maximize cash flow by concluding sales transactions as fast as possible</a:t>
            </a:r>
          </a:p>
          <a:p>
            <a:pPr marL="180975" lvl="0" indent="-180975" algn="l" defTabSz="939800">
              <a:spcBef>
                <a:spcPts val="200"/>
              </a:spcBef>
              <a:buClr>
                <a:schemeClr val="tx1"/>
              </a:buClr>
              <a:buFont typeface="Wingdings" pitchFamily="2" charset="2"/>
              <a:buChar char="§"/>
            </a:pPr>
            <a:endParaRPr lang="en-GB" sz="1500" kern="0" dirty="0" smtClean="0">
              <a:latin typeface="+mn-lt"/>
            </a:endParaRPr>
          </a:p>
        </p:txBody>
      </p:sp>
      <p:sp>
        <p:nvSpPr>
          <p:cNvPr id="29" name="Text Box 18"/>
          <p:cNvSpPr txBox="1">
            <a:spLocks noChangeArrowheads="1"/>
          </p:cNvSpPr>
          <p:nvPr/>
        </p:nvSpPr>
        <p:spPr bwMode="auto">
          <a:xfrm>
            <a:off x="2866069" y="4793779"/>
            <a:ext cx="1553531"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Opportunity</a:t>
            </a:r>
            <a:endParaRPr lang="en-US" sz="3600" b="1" dirty="0"/>
          </a:p>
        </p:txBody>
      </p:sp>
      <p:pic>
        <p:nvPicPr>
          <p:cNvPr id="22" name="Picture 2"/>
          <p:cNvPicPr>
            <a:picLocks noChangeAspect="1" noChangeArrowheads="1"/>
          </p:cNvPicPr>
          <p:nvPr/>
        </p:nvPicPr>
        <p:blipFill>
          <a:blip r:embed="rId3" cstate="print"/>
          <a:srcRect/>
          <a:stretch>
            <a:fillRect/>
          </a:stretch>
        </p:blipFill>
        <p:spPr bwMode="auto">
          <a:xfrm>
            <a:off x="7700594" y="231579"/>
            <a:ext cx="1260879" cy="899990"/>
          </a:xfrm>
          <a:prstGeom prst="rect">
            <a:avLst/>
          </a:prstGeom>
          <a:noFill/>
          <a:ln w="9525">
            <a:noFill/>
            <a:miter lim="800000"/>
            <a:headEnd/>
            <a:tailEnd/>
          </a:ln>
          <a:effectLst/>
        </p:spPr>
      </p:pic>
      <p:pic>
        <p:nvPicPr>
          <p:cNvPr id="24" name="Picture 2" descr="http://www.gmintgolfschools.co.uk/Links/FINAL%20EDH_FlightScope_logo_Pantone%20copy.jpg"/>
          <p:cNvPicPr>
            <a:picLocks noChangeAspect="1" noChangeArrowheads="1"/>
          </p:cNvPicPr>
          <p:nvPr/>
        </p:nvPicPr>
        <p:blipFill>
          <a:blip r:embed="rId4" cstate="print"/>
          <a:srcRect/>
          <a:stretch>
            <a:fillRect/>
          </a:stretch>
        </p:blipFill>
        <p:spPr bwMode="auto">
          <a:xfrm>
            <a:off x="4084486" y="3359287"/>
            <a:ext cx="982340" cy="90182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1" y="376238"/>
            <a:ext cx="7047851" cy="608012"/>
          </a:xfrm>
        </p:spPr>
        <p:txBody>
          <a:bodyPr/>
          <a:lstStyle/>
          <a:p>
            <a:r>
              <a:rPr lang="en-GB" sz="1800" dirty="0" smtClean="0"/>
              <a:t>Flight Scope® Current Production Volumes</a:t>
            </a:r>
            <a:br>
              <a:rPr lang="en-GB" sz="1800" dirty="0" smtClean="0"/>
            </a:br>
            <a:r>
              <a:rPr lang="en-GB" sz="1800" dirty="0" smtClean="0">
                <a:solidFill>
                  <a:schemeClr val="tx1"/>
                </a:solidFill>
              </a:rPr>
              <a:t>Sales from increased market exposure are outpacing current production capacity and delaying the delivery of products  </a:t>
            </a:r>
            <a:endParaRPr lang="en-GB" sz="1800" dirty="0"/>
          </a:p>
        </p:txBody>
      </p:sp>
      <p:graphicFrame>
        <p:nvGraphicFramePr>
          <p:cNvPr id="5" name="Chart 4"/>
          <p:cNvGraphicFramePr/>
          <p:nvPr/>
        </p:nvGraphicFramePr>
        <p:xfrm>
          <a:off x="603251" y="1492898"/>
          <a:ext cx="3782138" cy="335902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1735494" y="5113176"/>
            <a:ext cx="6822719" cy="951956"/>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buFont typeface="Wingdings" pitchFamily="2" charset="2"/>
              <a:buChar char="§"/>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EDH is currently producing approx. 20 units per week</a:t>
            </a:r>
          </a:p>
          <a:p>
            <a:pPr marL="180975" marR="0" lvl="0" indent="-180975" algn="l" defTabSz="939800" rtl="0" eaLnBrk="0" fontAlgn="base" latinLnBrk="0" hangingPunct="0">
              <a:lnSpc>
                <a:spcPct val="100000"/>
              </a:lnSpc>
              <a:spcBef>
                <a:spcPct val="60000"/>
              </a:spcBef>
              <a:spcAft>
                <a:spcPct val="0"/>
              </a:spcAft>
              <a:buClr>
                <a:schemeClr val="tx1"/>
              </a:buClr>
              <a:buSzTx/>
              <a:buFont typeface="Wingdings" pitchFamily="2" charset="2"/>
              <a:buChar char="§"/>
              <a:tabLst/>
              <a:defRPr/>
            </a:pPr>
            <a:r>
              <a:rPr lang="en-GB" sz="1400" kern="0" noProof="0" dirty="0" smtClean="0">
                <a:latin typeface="+mn-lt"/>
              </a:rPr>
              <a:t>Market demand is much higher (100% Growth YTD, 12% forecasted)</a:t>
            </a:r>
          </a:p>
          <a:p>
            <a:pPr marL="180975" marR="0" lvl="0" indent="-180975" algn="l" defTabSz="939800" rtl="0" eaLnBrk="0" fontAlgn="base" latinLnBrk="0" hangingPunct="0">
              <a:lnSpc>
                <a:spcPct val="100000"/>
              </a:lnSpc>
              <a:spcBef>
                <a:spcPct val="60000"/>
              </a:spcBef>
              <a:spcAft>
                <a:spcPct val="0"/>
              </a:spcAft>
              <a:buClr>
                <a:schemeClr val="tx1"/>
              </a:buClr>
              <a:buSzTx/>
              <a:buFont typeface="Wingdings" pitchFamily="2" charset="2"/>
              <a:buChar char="§"/>
              <a:tabLst/>
              <a:defRPr/>
            </a:pPr>
            <a:r>
              <a:rPr lang="en-GB" sz="1400" kern="0" dirty="0" smtClean="0">
                <a:latin typeface="+mn-lt"/>
              </a:rPr>
              <a:t>EDH is running out of production capacity</a:t>
            </a:r>
            <a:endParaRPr lang="en-GB" sz="1400" kern="0" noProof="0" dirty="0" smtClean="0">
              <a:latin typeface="+mn-lt"/>
            </a:endParaRPr>
          </a:p>
          <a:p>
            <a:pPr marL="180975" marR="0" lvl="0" indent="-180975" algn="l" defTabSz="939800" rtl="0" eaLnBrk="0" fontAlgn="base" latinLnBrk="0" hangingPunct="0">
              <a:lnSpc>
                <a:spcPct val="100000"/>
              </a:lnSpc>
              <a:spcBef>
                <a:spcPct val="60000"/>
              </a:spcBef>
              <a:spcAft>
                <a:spcPct val="0"/>
              </a:spcAft>
              <a:buClr>
                <a:schemeClr val="tx1"/>
              </a:buClr>
              <a:buSzTx/>
              <a:buFont typeface="Wingdings" pitchFamily="2" charset="2"/>
              <a:buChar char="§"/>
              <a:tabLst/>
              <a:defRPr/>
            </a:pP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ight Arrow 9"/>
          <p:cNvSpPr/>
          <p:nvPr/>
        </p:nvSpPr>
        <p:spPr bwMode="auto">
          <a:xfrm>
            <a:off x="1335293" y="5113176"/>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graphicFrame>
        <p:nvGraphicFramePr>
          <p:cNvPr id="11" name="Chart 10"/>
          <p:cNvGraphicFramePr/>
          <p:nvPr/>
        </p:nvGraphicFramePr>
        <p:xfrm>
          <a:off x="4572000" y="1492898"/>
          <a:ext cx="3986213" cy="330770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bwMode="auto">
          <a:xfrm>
            <a:off x="500033" y="1390828"/>
            <a:ext cx="3978661" cy="3517073"/>
          </a:xfrm>
          <a:prstGeom prst="rect">
            <a:avLst/>
          </a:prstGeom>
          <a:noFill/>
          <a:ln w="9525" cap="flat" cmpd="sng" algn="ctr">
            <a:solidFill>
              <a:schemeClr val="tx1">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4631094" y="1390828"/>
            <a:ext cx="3978661" cy="3517073"/>
          </a:xfrm>
          <a:prstGeom prst="rect">
            <a:avLst/>
          </a:prstGeom>
          <a:noFill/>
          <a:ln w="9525" cap="flat" cmpd="sng" algn="ctr">
            <a:solidFill>
              <a:schemeClr val="tx1">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4" name="Content Placeholder 2"/>
          <p:cNvSpPr txBox="1">
            <a:spLocks/>
          </p:cNvSpPr>
          <p:nvPr/>
        </p:nvSpPr>
        <p:spPr>
          <a:xfrm>
            <a:off x="500033" y="6176867"/>
            <a:ext cx="6822719" cy="242597"/>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tabLst/>
              <a:defRPr/>
            </a:pPr>
            <a:r>
              <a:rPr kumimoji="0" lang="en-GB" sz="1000" b="0" i="0" u="none" strike="noStrike" kern="0" cap="none" spc="0" normalizeH="0" baseline="0" noProof="0" dirty="0" smtClean="0">
                <a:ln>
                  <a:noFill/>
                </a:ln>
                <a:solidFill>
                  <a:schemeClr val="tx1"/>
                </a:solidFill>
                <a:effectLst/>
                <a:uLnTx/>
                <a:uFillTx/>
                <a:latin typeface="+mn-lt"/>
                <a:ea typeface="+mn-ea"/>
                <a:cs typeface="+mn-cs"/>
              </a:rPr>
              <a:t>Note:</a:t>
            </a:r>
            <a:r>
              <a:rPr kumimoji="0" lang="en-GB" sz="1000" b="0" i="0" u="none" strike="noStrike" kern="0" cap="none" spc="0" normalizeH="0" noProof="0" dirty="0" smtClean="0">
                <a:ln>
                  <a:noFill/>
                </a:ln>
                <a:solidFill>
                  <a:schemeClr val="tx1"/>
                </a:solidFill>
                <a:effectLst/>
                <a:uLnTx/>
                <a:uFillTx/>
                <a:latin typeface="+mn-lt"/>
                <a:ea typeface="+mn-ea"/>
                <a:cs typeface="+mn-cs"/>
              </a:rPr>
              <a:t> Sales growth in 2009 includes a price increase </a:t>
            </a:r>
            <a:endParaRPr kumimoji="0" lang="en-GB" sz="1000" b="0" i="0" u="none" strike="noStrike" kern="0" cap="none" spc="0" normalizeH="0" baseline="0" noProof="0" dirty="0">
              <a:ln>
                <a:noFill/>
              </a:ln>
              <a:solidFill>
                <a:schemeClr val="tx1"/>
              </a:solidFill>
              <a:effectLst/>
              <a:uLnTx/>
              <a:uFillTx/>
              <a:latin typeface="+mn-lt"/>
              <a:ea typeface="+mn-ea"/>
              <a:cs typeface="+mn-cs"/>
            </a:endParaRPr>
          </a:p>
        </p:txBody>
      </p:sp>
      <p:pic>
        <p:nvPicPr>
          <p:cNvPr id="15" name="Picture 2"/>
          <p:cNvPicPr>
            <a:picLocks noChangeAspect="1" noChangeArrowheads="1"/>
          </p:cNvPicPr>
          <p:nvPr/>
        </p:nvPicPr>
        <p:blipFill>
          <a:blip r:embed="rId5" cstate="print"/>
          <a:srcRect/>
          <a:stretch>
            <a:fillRect/>
          </a:stretch>
        </p:blipFill>
        <p:spPr bwMode="auto">
          <a:xfrm>
            <a:off x="7700594" y="231579"/>
            <a:ext cx="1260879" cy="89999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376238"/>
            <a:ext cx="7303737" cy="608012"/>
          </a:xfrm>
        </p:spPr>
        <p:txBody>
          <a:bodyPr/>
          <a:lstStyle/>
          <a:p>
            <a:pPr lvl="0"/>
            <a:r>
              <a:rPr lang="en-GB" sz="1800" dirty="0" smtClean="0"/>
              <a:t>Production Outsourcing Strategy</a:t>
            </a:r>
            <a:br>
              <a:rPr lang="en-GB" sz="1800" dirty="0" smtClean="0"/>
            </a:br>
            <a:r>
              <a:rPr lang="en-GB" sz="1800" dirty="0" smtClean="0">
                <a:solidFill>
                  <a:schemeClr val="tx1"/>
                </a:solidFill>
              </a:rPr>
              <a:t>In order to overcome production constraints, the company has several possible solutions</a:t>
            </a:r>
            <a:endParaRPr lang="en-GB" sz="1800" dirty="0"/>
          </a:p>
        </p:txBody>
      </p:sp>
      <p:sp>
        <p:nvSpPr>
          <p:cNvPr id="3" name="Content Placeholder 2"/>
          <p:cNvSpPr txBox="1">
            <a:spLocks/>
          </p:cNvSpPr>
          <p:nvPr/>
        </p:nvSpPr>
        <p:spPr>
          <a:xfrm>
            <a:off x="5822301" y="2055303"/>
            <a:ext cx="2735911" cy="4141882"/>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buFont typeface="Wingdings" pitchFamily="2" charset="2"/>
              <a:buChar char="§"/>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Outsourcing possibilities include:</a:t>
            </a:r>
          </a:p>
          <a:p>
            <a:pPr marL="638175" lvl="1" indent="-180975" algn="l" defTabSz="939800">
              <a:spcBef>
                <a:spcPct val="60000"/>
              </a:spcBef>
              <a:buClr>
                <a:schemeClr val="tx1"/>
              </a:buClr>
              <a:buFont typeface="Wingdings" pitchFamily="2" charset="2"/>
              <a:buChar char="§"/>
              <a:defRPr/>
            </a:pPr>
            <a:r>
              <a:rPr lang="en-GB" sz="1600" kern="0" dirty="0" smtClean="0">
                <a:latin typeface="+mn-lt"/>
              </a:rPr>
              <a:t>Full Product Production vs. Parts Production</a:t>
            </a:r>
          </a:p>
          <a:p>
            <a:pPr marL="638175" lvl="1" indent="-180975" algn="l" defTabSz="939800">
              <a:spcBef>
                <a:spcPct val="60000"/>
              </a:spcBef>
              <a:buClr>
                <a:schemeClr val="tx1"/>
              </a:buClr>
              <a:buFont typeface="Wingdings" pitchFamily="2" charset="2"/>
              <a:buChar char="§"/>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Local</a:t>
            </a:r>
            <a:r>
              <a:rPr kumimoji="0" lang="en-GB" sz="1600" b="0" i="0" u="none" strike="noStrike" kern="0" cap="none" spc="0" normalizeH="0" noProof="0" dirty="0" smtClean="0">
                <a:ln>
                  <a:noFill/>
                </a:ln>
                <a:solidFill>
                  <a:schemeClr val="tx1"/>
                </a:solidFill>
                <a:effectLst/>
                <a:uLnTx/>
                <a:uFillTx/>
                <a:latin typeface="+mn-lt"/>
                <a:ea typeface="+mn-ea"/>
                <a:cs typeface="+mn-cs"/>
              </a:rPr>
              <a:t> vs. Global</a:t>
            </a:r>
          </a:p>
          <a:p>
            <a:pPr marL="180975" indent="-180975" algn="l" defTabSz="939800">
              <a:spcBef>
                <a:spcPct val="60000"/>
              </a:spcBef>
              <a:buClr>
                <a:schemeClr val="tx1"/>
              </a:buClr>
              <a:buFont typeface="Wingdings" pitchFamily="2" charset="2"/>
              <a:buChar char="§"/>
              <a:defRPr/>
            </a:pPr>
            <a:r>
              <a:rPr lang="en-GB" sz="1600" kern="0" dirty="0" smtClean="0">
                <a:latin typeface="+mn-lt"/>
              </a:rPr>
              <a:t>EDH could consider to outsource current production to local electronics manufacturers</a:t>
            </a:r>
            <a:endParaRPr kumimoji="0" lang="en-GB" sz="1600" b="0" i="0" u="none" strike="noStrike" kern="0" cap="none" spc="0" normalizeH="0" noProof="0" dirty="0" smtClean="0">
              <a:ln>
                <a:noFill/>
              </a:ln>
              <a:solidFill>
                <a:schemeClr val="tx1"/>
              </a:solidFill>
              <a:effectLst/>
              <a:uLnTx/>
              <a:uFillTx/>
              <a:latin typeface="+mn-lt"/>
              <a:ea typeface="+mn-ea"/>
              <a:cs typeface="+mn-cs"/>
            </a:endParaRPr>
          </a:p>
        </p:txBody>
      </p:sp>
      <p:grpSp>
        <p:nvGrpSpPr>
          <p:cNvPr id="24" name="Group 23"/>
          <p:cNvGrpSpPr/>
          <p:nvPr/>
        </p:nvGrpSpPr>
        <p:grpSpPr>
          <a:xfrm>
            <a:off x="650424" y="1627854"/>
            <a:ext cx="4524068" cy="4522587"/>
            <a:chOff x="1402115" y="2239346"/>
            <a:chExt cx="4524068" cy="4522587"/>
          </a:xfrm>
        </p:grpSpPr>
        <p:sp>
          <p:nvSpPr>
            <p:cNvPr id="5" name="Rectangle 4"/>
            <p:cNvSpPr>
              <a:spLocks noChangeArrowheads="1"/>
            </p:cNvSpPr>
            <p:nvPr/>
          </p:nvSpPr>
          <p:spPr bwMode="auto">
            <a:xfrm>
              <a:off x="2481943" y="2239346"/>
              <a:ext cx="1645920" cy="1642189"/>
            </a:xfrm>
            <a:prstGeom prst="rect">
              <a:avLst/>
            </a:prstGeom>
            <a:solidFill>
              <a:schemeClr val="hlink"/>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sp>
          <p:nvSpPr>
            <p:cNvPr id="7" name="Rectangle 6"/>
            <p:cNvSpPr>
              <a:spLocks noChangeArrowheads="1"/>
            </p:cNvSpPr>
            <p:nvPr/>
          </p:nvSpPr>
          <p:spPr bwMode="auto">
            <a:xfrm>
              <a:off x="4280263" y="2239346"/>
              <a:ext cx="1645920" cy="1642189"/>
            </a:xfrm>
            <a:prstGeom prst="rect">
              <a:avLst/>
            </a:prstGeom>
            <a:solidFill>
              <a:schemeClr val="hlink"/>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sp>
          <p:nvSpPr>
            <p:cNvPr id="8" name="Rectangle 7"/>
            <p:cNvSpPr>
              <a:spLocks noChangeArrowheads="1"/>
            </p:cNvSpPr>
            <p:nvPr/>
          </p:nvSpPr>
          <p:spPr bwMode="auto">
            <a:xfrm>
              <a:off x="2481943" y="4033935"/>
              <a:ext cx="1645920" cy="1642189"/>
            </a:xfrm>
            <a:prstGeom prst="rect">
              <a:avLst/>
            </a:prstGeom>
            <a:solidFill>
              <a:schemeClr val="hlink"/>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sp>
          <p:nvSpPr>
            <p:cNvPr id="9" name="Rectangle 8"/>
            <p:cNvSpPr>
              <a:spLocks noChangeArrowheads="1"/>
            </p:cNvSpPr>
            <p:nvPr/>
          </p:nvSpPr>
          <p:spPr bwMode="auto">
            <a:xfrm>
              <a:off x="4280263" y="4033935"/>
              <a:ext cx="1645920" cy="1642189"/>
            </a:xfrm>
            <a:prstGeom prst="rect">
              <a:avLst/>
            </a:prstGeom>
            <a:solidFill>
              <a:schemeClr val="hlink"/>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cxnSp>
          <p:nvCxnSpPr>
            <p:cNvPr id="11" name="Straight Arrow Connector 10"/>
            <p:cNvCxnSpPr/>
            <p:nvPr/>
          </p:nvCxnSpPr>
          <p:spPr bwMode="auto">
            <a:xfrm rot="5400000" flipH="1" flipV="1">
              <a:off x="520958" y="3957735"/>
              <a:ext cx="3436778" cy="1588"/>
            </a:xfrm>
            <a:prstGeom prst="straightConnector1">
              <a:avLst/>
            </a:prstGeom>
            <a:solidFill>
              <a:schemeClr val="accent1"/>
            </a:solidFill>
            <a:ln w="9525" cap="flat" cmpd="sng" algn="ctr">
              <a:solidFill>
                <a:schemeClr val="tx1">
                  <a:lumMod val="60000"/>
                  <a:lumOff val="40000"/>
                </a:schemeClr>
              </a:solidFill>
              <a:prstDash val="solid"/>
              <a:round/>
              <a:headEnd type="triangle" w="med" len="med"/>
              <a:tailEnd type="arrow"/>
            </a:ln>
            <a:effectLst/>
          </p:spPr>
        </p:cxnSp>
        <p:cxnSp>
          <p:nvCxnSpPr>
            <p:cNvPr id="12" name="Straight Arrow Connector 11"/>
            <p:cNvCxnSpPr/>
            <p:nvPr/>
          </p:nvCxnSpPr>
          <p:spPr bwMode="auto">
            <a:xfrm>
              <a:off x="2558143" y="5843284"/>
              <a:ext cx="3368040" cy="1588"/>
            </a:xfrm>
            <a:prstGeom prst="straightConnector1">
              <a:avLst/>
            </a:prstGeom>
            <a:solidFill>
              <a:schemeClr val="accent1"/>
            </a:solidFill>
            <a:ln w="9525" cap="flat" cmpd="sng" algn="ctr">
              <a:solidFill>
                <a:schemeClr val="tx1">
                  <a:lumMod val="60000"/>
                  <a:lumOff val="40000"/>
                </a:schemeClr>
              </a:solidFill>
              <a:prstDash val="solid"/>
              <a:round/>
              <a:headEnd type="triangle" w="med" len="med"/>
              <a:tailEnd type="arrow"/>
            </a:ln>
            <a:effectLst/>
          </p:spPr>
        </p:cxnSp>
        <p:sp>
          <p:nvSpPr>
            <p:cNvPr id="15" name="Content Placeholder 2"/>
            <p:cNvSpPr txBox="1">
              <a:spLocks/>
            </p:cNvSpPr>
            <p:nvPr/>
          </p:nvSpPr>
          <p:spPr>
            <a:xfrm>
              <a:off x="2762977" y="5965140"/>
              <a:ext cx="838641" cy="379677"/>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tabLst/>
                <a:defRPr/>
              </a:pPr>
              <a:r>
                <a:rPr lang="en-GB" sz="1400" kern="0" dirty="0" smtClean="0">
                  <a:latin typeface="+mn-lt"/>
                </a:rPr>
                <a:t>Local</a:t>
              </a: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5087542" y="6002345"/>
              <a:ext cx="838641" cy="379677"/>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Global</a:t>
              </a: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rot="16200000">
              <a:off x="1589750" y="4737735"/>
              <a:ext cx="838641" cy="379677"/>
            </a:xfrm>
            <a:prstGeom prst="rect">
              <a:avLst/>
            </a:prstGeom>
          </p:spPr>
          <p:txBody>
            <a:bodyPr/>
            <a:lstStyle/>
            <a:p>
              <a:pPr marL="180975" marR="0" lvl="0" indent="-180975" defTabSz="939800" rtl="0" eaLnBrk="0" fontAlgn="base" latinLnBrk="0" hangingPunct="0">
                <a:lnSpc>
                  <a:spcPct val="100000"/>
                </a:lnSpc>
                <a:spcBef>
                  <a:spcPct val="60000"/>
                </a:spcBef>
                <a:spcAft>
                  <a:spcPct val="0"/>
                </a:spcAft>
                <a:buClr>
                  <a:schemeClr val="tx1"/>
                </a:buClr>
                <a:buSzTx/>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Parts</a:t>
              </a: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sp>
          <p:nvSpPr>
            <p:cNvPr id="19" name="Content Placeholder 2"/>
            <p:cNvSpPr txBox="1">
              <a:spLocks/>
            </p:cNvSpPr>
            <p:nvPr/>
          </p:nvSpPr>
          <p:spPr>
            <a:xfrm rot="16200000">
              <a:off x="1279610" y="2890820"/>
              <a:ext cx="1384042" cy="379677"/>
            </a:xfrm>
            <a:prstGeom prst="rect">
              <a:avLst/>
            </a:prstGeom>
          </p:spPr>
          <p:txBody>
            <a:bodyPr/>
            <a:lstStyle/>
            <a:p>
              <a:pPr marL="180975" marR="0" lvl="0" indent="-180975" defTabSz="939800" rtl="0" eaLnBrk="0" fontAlgn="base" latinLnBrk="0" hangingPunct="0">
                <a:lnSpc>
                  <a:spcPct val="100000"/>
                </a:lnSpc>
                <a:spcBef>
                  <a:spcPct val="60000"/>
                </a:spcBef>
                <a:spcAft>
                  <a:spcPct val="0"/>
                </a:spcAft>
                <a:buClr>
                  <a:schemeClr val="tx1"/>
                </a:buClr>
                <a:buSzTx/>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Full Product</a:t>
              </a: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rot="16200000">
              <a:off x="209398" y="3818476"/>
              <a:ext cx="2765111" cy="379677"/>
            </a:xfrm>
            <a:prstGeom prst="rect">
              <a:avLst/>
            </a:prstGeom>
          </p:spPr>
          <p:txBody>
            <a:bodyPr/>
            <a:lstStyle/>
            <a:p>
              <a:pPr marL="180975" marR="0" lvl="0" indent="-180975" defTabSz="939800" rtl="0" eaLnBrk="0" fontAlgn="base" latinLnBrk="0" hangingPunct="0">
                <a:lnSpc>
                  <a:spcPct val="100000"/>
                </a:lnSpc>
                <a:spcBef>
                  <a:spcPct val="60000"/>
                </a:spcBef>
                <a:spcAft>
                  <a:spcPct val="0"/>
                </a:spcAft>
                <a:buClr>
                  <a:schemeClr val="tx1"/>
                </a:buClr>
                <a:buSzTx/>
                <a:tabLst/>
                <a:defRPr/>
              </a:pPr>
              <a:r>
                <a:rPr kumimoji="0" lang="en-GB" sz="1400" b="1" i="0" u="none" strike="noStrike" kern="0" cap="none" spc="0" normalizeH="0" baseline="0" noProof="0" dirty="0" smtClean="0">
                  <a:ln>
                    <a:noFill/>
                  </a:ln>
                  <a:solidFill>
                    <a:schemeClr val="tx1"/>
                  </a:solidFill>
                  <a:effectLst/>
                  <a:uLnTx/>
                  <a:uFillTx/>
                  <a:latin typeface="+mn-lt"/>
                  <a:ea typeface="+mn-ea"/>
                  <a:cs typeface="+mn-cs"/>
                </a:rPr>
                <a:t>Production Outsourcing Scale</a:t>
              </a:r>
              <a:endParaRPr kumimoji="0" lang="en-GB" sz="1400" b="1" i="0" u="none" strike="noStrike" kern="0" cap="none" spc="0" normalizeH="0" baseline="0" noProof="0" dirty="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2762977" y="6344817"/>
              <a:ext cx="3163206" cy="417116"/>
            </a:xfrm>
            <a:prstGeom prst="rect">
              <a:avLst/>
            </a:prstGeom>
          </p:spPr>
          <p:txBody>
            <a:bodyPr/>
            <a:lstStyle/>
            <a:p>
              <a:pPr marL="180975" marR="0" lvl="0" indent="-180975" defTabSz="939800" rtl="0" eaLnBrk="0" fontAlgn="base" latinLnBrk="0" hangingPunct="0">
                <a:lnSpc>
                  <a:spcPct val="100000"/>
                </a:lnSpc>
                <a:spcBef>
                  <a:spcPct val="60000"/>
                </a:spcBef>
                <a:spcAft>
                  <a:spcPct val="0"/>
                </a:spcAft>
                <a:buClr>
                  <a:schemeClr val="tx1"/>
                </a:buClr>
                <a:buSzTx/>
                <a:tabLst/>
                <a:defRPr/>
              </a:pPr>
              <a:r>
                <a:rPr lang="en-GB" sz="1400" b="1" kern="0" dirty="0" smtClean="0">
                  <a:latin typeface="+mn-lt"/>
                </a:rPr>
                <a:t>Production Outsourcing Location</a:t>
              </a:r>
              <a:endParaRPr kumimoji="0" lang="en-GB" sz="1400" b="1" i="0" u="none" strike="noStrike" kern="0" cap="none" spc="0" normalizeH="0" baseline="0" noProof="0" dirty="0">
                <a:ln>
                  <a:noFill/>
                </a:ln>
                <a:solidFill>
                  <a:schemeClr val="tx1"/>
                </a:solidFill>
                <a:effectLst/>
                <a:uLnTx/>
                <a:uFillTx/>
                <a:latin typeface="+mn-lt"/>
                <a:ea typeface="+mn-ea"/>
                <a:cs typeface="+mn-cs"/>
              </a:endParaRPr>
            </a:p>
          </p:txBody>
        </p:sp>
      </p:grpSp>
      <p:sp>
        <p:nvSpPr>
          <p:cNvPr id="26" name="Right Arrow 25"/>
          <p:cNvSpPr/>
          <p:nvPr/>
        </p:nvSpPr>
        <p:spPr bwMode="auto">
          <a:xfrm>
            <a:off x="5465706" y="2014267"/>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28" name="Left-Right Arrow 27"/>
          <p:cNvSpPr/>
          <p:nvPr/>
        </p:nvSpPr>
        <p:spPr bwMode="auto">
          <a:xfrm rot="18803688">
            <a:off x="2143407" y="2964408"/>
            <a:ext cx="2765067" cy="611271"/>
          </a:xfrm>
          <a:prstGeom prst="leftRightArrow">
            <a:avLst>
              <a:gd name="adj1" fmla="val 53239"/>
              <a:gd name="adj2" fmla="val 50000"/>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7" name="Content Placeholder 2"/>
          <p:cNvSpPr txBox="1">
            <a:spLocks/>
          </p:cNvSpPr>
          <p:nvPr/>
        </p:nvSpPr>
        <p:spPr>
          <a:xfrm rot="18800442">
            <a:off x="2672268" y="2831891"/>
            <a:ext cx="2325965" cy="368915"/>
          </a:xfrm>
          <a:prstGeom prst="rect">
            <a:avLst/>
          </a:prstGeom>
        </p:spPr>
        <p:txBody>
          <a:bodyPr/>
          <a:lstStyle/>
          <a:p>
            <a:pPr marL="180975" marR="0" lvl="0" indent="-180975" algn="l" defTabSz="939800" rtl="0" eaLnBrk="0" fontAlgn="base" latinLnBrk="0" hangingPunct="0">
              <a:lnSpc>
                <a:spcPct val="100000"/>
              </a:lnSpc>
              <a:spcBef>
                <a:spcPct val="60000"/>
              </a:spcBef>
              <a:spcAft>
                <a:spcPct val="0"/>
              </a:spcAft>
              <a:buClr>
                <a:schemeClr val="tx1"/>
              </a:buClr>
              <a:buSzTx/>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RISK</a:t>
            </a:r>
            <a:r>
              <a:rPr kumimoji="0" lang="en-GB" sz="1400" b="0" i="0" u="none" strike="noStrike" kern="0" cap="none" spc="0" normalizeH="0" noProof="0" dirty="0" smtClean="0">
                <a:ln>
                  <a:noFill/>
                </a:ln>
                <a:solidFill>
                  <a:schemeClr val="tx1"/>
                </a:solidFill>
                <a:effectLst/>
                <a:uLnTx/>
                <a:uFillTx/>
                <a:latin typeface="+mn-lt"/>
                <a:ea typeface="+mn-ea"/>
                <a:cs typeface="+mn-cs"/>
              </a:rPr>
              <a:t> CHANGES?</a:t>
            </a:r>
            <a:endParaRPr kumimoji="0" lang="en-GB" sz="1400" b="0" i="0" u="none" strike="noStrike" kern="0" cap="none" spc="0" normalizeH="0" baseline="0" noProof="0" dirty="0">
              <a:ln>
                <a:noFill/>
              </a:ln>
              <a:solidFill>
                <a:schemeClr val="tx1"/>
              </a:solidFill>
              <a:effectLst/>
              <a:uLnTx/>
              <a:uFillTx/>
              <a:latin typeface="+mn-lt"/>
              <a:ea typeface="+mn-ea"/>
              <a:cs typeface="+mn-cs"/>
            </a:endParaRPr>
          </a:p>
        </p:txBody>
      </p:sp>
      <p:pic>
        <p:nvPicPr>
          <p:cNvPr id="29" name="Picture 2"/>
          <p:cNvPicPr>
            <a:picLocks noChangeAspect="1" noChangeArrowheads="1"/>
          </p:cNvPicPr>
          <p:nvPr/>
        </p:nvPicPr>
        <p:blipFill>
          <a:blip r:embed="rId2" cstate="print"/>
          <a:srcRect/>
          <a:stretch>
            <a:fillRect/>
          </a:stretch>
        </p:blipFill>
        <p:spPr bwMode="auto">
          <a:xfrm>
            <a:off x="7700594" y="231579"/>
            <a:ext cx="1260879" cy="899990"/>
          </a:xfrm>
          <a:prstGeom prst="rect">
            <a:avLst/>
          </a:prstGeom>
          <a:noFill/>
          <a:ln w="9525">
            <a:noFill/>
            <a:miter lim="800000"/>
            <a:headEnd/>
            <a:tailEnd/>
          </a:ln>
          <a:effectLst/>
        </p:spPr>
      </p:pic>
      <p:sp>
        <p:nvSpPr>
          <p:cNvPr id="22" name="Right Arrow 21"/>
          <p:cNvSpPr/>
          <p:nvPr/>
        </p:nvSpPr>
        <p:spPr bwMode="auto">
          <a:xfrm>
            <a:off x="5498686" y="3896761"/>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1" name="Rectangle 3"/>
          <p:cNvSpPr>
            <a:spLocks noChangeArrowheads="1"/>
          </p:cNvSpPr>
          <p:nvPr/>
        </p:nvSpPr>
        <p:spPr bwMode="auto">
          <a:xfrm>
            <a:off x="585788" y="1870393"/>
            <a:ext cx="2797492"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a:spcBef>
                <a:spcPct val="50000"/>
              </a:spcBef>
            </a:pPr>
            <a:r>
              <a:rPr lang="en-GB" sz="1400" b="1" i="1" dirty="0" smtClean="0"/>
              <a:t>« How do we bring it to the market? »</a:t>
            </a:r>
          </a:p>
        </p:txBody>
      </p:sp>
      <p:sp>
        <p:nvSpPr>
          <p:cNvPr id="1753092" name="Rectangle 4"/>
          <p:cNvSpPr>
            <a:spLocks noChangeArrowheads="1"/>
          </p:cNvSpPr>
          <p:nvPr/>
        </p:nvSpPr>
        <p:spPr bwMode="auto">
          <a:xfrm>
            <a:off x="574675" y="3370580"/>
            <a:ext cx="7983538" cy="288163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ts val="1000"/>
              </a:spcBef>
              <a:buClr>
                <a:schemeClr val="tx1"/>
              </a:buClr>
              <a:buFont typeface="Wingdings" pitchFamily="2" charset="2"/>
              <a:buChar char="§"/>
            </a:pPr>
            <a:r>
              <a:rPr lang="en-GB" sz="1400" dirty="0" smtClean="0"/>
              <a:t> Building the FlightScope® brand is the number one promotion strategy</a:t>
            </a:r>
          </a:p>
          <a:p>
            <a:pPr marL="85725" indent="-85725" algn="l" defTabSz="979488">
              <a:spcBef>
                <a:spcPts val="1000"/>
              </a:spcBef>
              <a:buClr>
                <a:schemeClr val="tx1"/>
              </a:buClr>
              <a:buFont typeface="Wingdings" pitchFamily="2" charset="2"/>
              <a:buChar char="§"/>
            </a:pPr>
            <a:r>
              <a:rPr lang="en-GB" sz="1400" dirty="0" smtClean="0"/>
              <a:t> Utilizing four main channels to bring FlightScope® to market</a:t>
            </a:r>
          </a:p>
          <a:p>
            <a:pPr marL="800100" lvl="1" indent="-342900" algn="l" defTabSz="979488">
              <a:spcBef>
                <a:spcPts val="1000"/>
              </a:spcBef>
              <a:buClr>
                <a:schemeClr val="tx1"/>
              </a:buClr>
              <a:buFont typeface="+mj-lt"/>
              <a:buAutoNum type="arabicPeriod"/>
            </a:pPr>
            <a:r>
              <a:rPr lang="en-GB" sz="1400" dirty="0" smtClean="0"/>
              <a:t>Internet - biggest potential growth channel as brand awareness increases</a:t>
            </a:r>
          </a:p>
          <a:p>
            <a:pPr marL="800100" lvl="1" indent="-342900" algn="l" defTabSz="979488">
              <a:spcBef>
                <a:spcPts val="1000"/>
              </a:spcBef>
              <a:buClr>
                <a:schemeClr val="tx1"/>
              </a:buClr>
              <a:buFont typeface="+mj-lt"/>
              <a:buAutoNum type="arabicPeriod"/>
            </a:pPr>
            <a:r>
              <a:rPr lang="en-GB" sz="1400" dirty="0" smtClean="0"/>
              <a:t>Independent direct sales force – 3rd party agents who sell FlightScope® on behalf of EDH </a:t>
            </a:r>
          </a:p>
          <a:p>
            <a:pPr marL="800100" lvl="1" indent="-342900" algn="l" defTabSz="979488">
              <a:spcBef>
                <a:spcPts val="1000"/>
              </a:spcBef>
              <a:buClr>
                <a:schemeClr val="tx1"/>
              </a:buClr>
              <a:buFont typeface="+mj-lt"/>
              <a:buAutoNum type="arabicPeriod"/>
            </a:pPr>
            <a:r>
              <a:rPr lang="en-GB" sz="1400" dirty="0" smtClean="0"/>
              <a:t>Key Accounts – Have established direct relationships with key golf club manufacturers like Taylor Made, Calloway and Ping to expand brand recognition</a:t>
            </a:r>
          </a:p>
          <a:p>
            <a:pPr marL="800100" lvl="1" indent="-342900" algn="l" defTabSz="979488">
              <a:spcBef>
                <a:spcPts val="1000"/>
              </a:spcBef>
              <a:buClr>
                <a:schemeClr val="tx1"/>
              </a:buClr>
              <a:buFont typeface="+mj-lt"/>
              <a:buAutoNum type="arabicPeriod"/>
            </a:pPr>
            <a:r>
              <a:rPr lang="en-GB" sz="1400" dirty="0" smtClean="0"/>
              <a:t>Distributors and independent resellers – utilised in less established markets outside the US and Europe</a:t>
            </a:r>
          </a:p>
        </p:txBody>
      </p:sp>
      <p:sp>
        <p:nvSpPr>
          <p:cNvPr id="1753093" name="Rectangle 5"/>
          <p:cNvSpPr>
            <a:spLocks noChangeArrowheads="1"/>
          </p:cNvSpPr>
          <p:nvPr/>
        </p:nvSpPr>
        <p:spPr bwMode="auto">
          <a:xfrm>
            <a:off x="585788" y="2968926"/>
            <a:ext cx="7985125" cy="406416"/>
          </a:xfrm>
          <a:prstGeom prst="rect">
            <a:avLst/>
          </a:prstGeom>
          <a:solidFill>
            <a:srgbClr val="002060"/>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600" b="1" dirty="0" smtClean="0">
                <a:solidFill>
                  <a:schemeClr val="bg1"/>
                </a:solidFill>
              </a:rPr>
              <a:t>Details of Analysis</a:t>
            </a:r>
            <a:endParaRPr lang="fr-FR" sz="1600" dirty="0">
              <a:solidFill>
                <a:schemeClr val="bg1"/>
              </a:solidFill>
            </a:endParaRPr>
          </a:p>
        </p:txBody>
      </p:sp>
      <p:sp>
        <p:nvSpPr>
          <p:cNvPr id="1753094" name="Rectangle 6"/>
          <p:cNvSpPr>
            <a:spLocks noChangeArrowheads="1"/>
          </p:cNvSpPr>
          <p:nvPr/>
        </p:nvSpPr>
        <p:spPr bwMode="auto">
          <a:xfrm>
            <a:off x="585788" y="1468739"/>
            <a:ext cx="2797492"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t>Objective of Analysis</a:t>
            </a:r>
            <a:endParaRPr lang="fr-FR" sz="1800" dirty="0"/>
          </a:p>
        </p:txBody>
      </p:sp>
      <p:sp>
        <p:nvSpPr>
          <p:cNvPr id="1753095" name="Rectangle 7"/>
          <p:cNvSpPr>
            <a:spLocks noChangeArrowheads="1"/>
          </p:cNvSpPr>
          <p:nvPr/>
        </p:nvSpPr>
        <p:spPr bwMode="auto">
          <a:xfrm>
            <a:off x="4034790" y="1870393"/>
            <a:ext cx="4523423" cy="1021397"/>
          </a:xfrm>
          <a:prstGeom prst="rect">
            <a:avLst/>
          </a:prstGeom>
          <a:solidFill>
            <a:schemeClr val="tx2"/>
          </a:solidFill>
          <a:ln w="9525" algn="ctr">
            <a:solidFill>
              <a:schemeClr val="bg1"/>
            </a:solidFill>
            <a:miter lim="800000"/>
            <a:headEnd/>
            <a:tailEnd/>
          </a:ln>
          <a:effectLst/>
        </p:spPr>
        <p:txBody>
          <a:bodyPr lIns="90000" tIns="72000" rIns="90000" bIns="72000" anchor="ctr"/>
          <a:lstStyle/>
          <a:p>
            <a:pPr marL="85725" defTabSz="979488">
              <a:lnSpc>
                <a:spcPct val="90000"/>
              </a:lnSpc>
              <a:spcBef>
                <a:spcPct val="60000"/>
              </a:spcBef>
              <a:buClr>
                <a:schemeClr val="tx1"/>
              </a:buClr>
            </a:pPr>
            <a:r>
              <a:rPr lang="en-GB" sz="1400" i="1" dirty="0" smtClean="0"/>
              <a:t>« The sheer power of the personal presence, of getting out and demonstrating the product can not be under estimated » </a:t>
            </a:r>
          </a:p>
          <a:p>
            <a:pPr marL="85725" defTabSz="979488">
              <a:lnSpc>
                <a:spcPct val="90000"/>
              </a:lnSpc>
              <a:spcBef>
                <a:spcPct val="60000"/>
              </a:spcBef>
              <a:buClr>
                <a:schemeClr val="tx1"/>
              </a:buClr>
            </a:pPr>
            <a:r>
              <a:rPr lang="en-GB" sz="1400" i="1" dirty="0" smtClean="0"/>
              <a:t>Tom Johnson – EDH Chief Operations Officer</a:t>
            </a:r>
          </a:p>
        </p:txBody>
      </p:sp>
      <p:sp>
        <p:nvSpPr>
          <p:cNvPr id="1753096" name="Rectangle 8"/>
          <p:cNvSpPr>
            <a:spLocks noChangeArrowheads="1"/>
          </p:cNvSpPr>
          <p:nvPr/>
        </p:nvSpPr>
        <p:spPr bwMode="auto">
          <a:xfrm>
            <a:off x="4034790" y="1468739"/>
            <a:ext cx="4523423" cy="406415"/>
          </a:xfrm>
          <a:prstGeom prst="rect">
            <a:avLst/>
          </a:prstGeom>
          <a:solidFill>
            <a:schemeClr val="accent2"/>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1800" b="1" dirty="0" smtClean="0"/>
              <a:t>Key Note</a:t>
            </a:r>
            <a:endParaRPr lang="fr-FR" sz="1800" dirty="0"/>
          </a:p>
        </p:txBody>
      </p:sp>
      <p:sp>
        <p:nvSpPr>
          <p:cNvPr id="10" name="Right Arrow 9"/>
          <p:cNvSpPr/>
          <p:nvPr/>
        </p:nvSpPr>
        <p:spPr bwMode="auto">
          <a:xfrm>
            <a:off x="3646170" y="1875155"/>
            <a:ext cx="207307" cy="416015"/>
          </a:xfrm>
          <a:prstGeom prst="rightArrow">
            <a:avLst>
              <a:gd name="adj1" fmla="val 38201"/>
              <a:gd name="adj2" fmla="val 100000"/>
            </a:avLst>
          </a:prstGeom>
          <a:solidFill>
            <a:srgbClr val="002060"/>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1" name="Title 10"/>
          <p:cNvSpPr>
            <a:spLocks noGrp="1"/>
          </p:cNvSpPr>
          <p:nvPr>
            <p:ph type="title"/>
          </p:nvPr>
        </p:nvSpPr>
        <p:spPr>
          <a:xfrm>
            <a:off x="603250" y="376238"/>
            <a:ext cx="7094853" cy="836742"/>
          </a:xfrm>
        </p:spPr>
        <p:txBody>
          <a:bodyPr/>
          <a:lstStyle/>
          <a:p>
            <a:r>
              <a:rPr lang="en-GB" sz="1800" dirty="0" smtClean="0"/>
              <a:t>Commercialization I of II: Bringing Innovation to the Market</a:t>
            </a:r>
            <a:br>
              <a:rPr lang="en-GB" sz="1800" dirty="0" smtClean="0"/>
            </a:br>
            <a:r>
              <a:rPr lang="en-GB" sz="1800" dirty="0" smtClean="0">
                <a:solidFill>
                  <a:schemeClr val="tx1"/>
                </a:solidFill>
              </a:rPr>
              <a:t>EDH is currently using four distribution channels to bring FlightScope® to market</a:t>
            </a:r>
            <a:r>
              <a:rPr lang="en-GB" sz="1800" dirty="0" smtClean="0"/>
              <a:t/>
            </a:r>
            <a:br>
              <a:rPr lang="en-GB" sz="1800" dirty="0" smtClean="0"/>
            </a:br>
            <a:endParaRPr lang="en-GB" sz="1800" dirty="0"/>
          </a:p>
        </p:txBody>
      </p:sp>
      <p:pic>
        <p:nvPicPr>
          <p:cNvPr id="13" name="Picture 2"/>
          <p:cNvPicPr>
            <a:picLocks noChangeAspect="1" noChangeArrowheads="1"/>
          </p:cNvPicPr>
          <p:nvPr/>
        </p:nvPicPr>
        <p:blipFill>
          <a:blip r:embed="rId3" cstate="print"/>
          <a:srcRect/>
          <a:stretch>
            <a:fillRect/>
          </a:stretch>
        </p:blipFill>
        <p:spPr bwMode="auto">
          <a:xfrm>
            <a:off x="7698103" y="267037"/>
            <a:ext cx="1263369" cy="94594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2" name="Rectangle 4"/>
          <p:cNvSpPr>
            <a:spLocks noChangeArrowheads="1"/>
          </p:cNvSpPr>
          <p:nvPr/>
        </p:nvSpPr>
        <p:spPr bwMode="auto">
          <a:xfrm>
            <a:off x="574675" y="1850390"/>
            <a:ext cx="5174615" cy="395605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buFont typeface="Wingdings" pitchFamily="2" charset="2"/>
              <a:buChar char="§"/>
            </a:pPr>
            <a:r>
              <a:rPr lang="en-GB" sz="1400" dirty="0" smtClean="0"/>
              <a:t>Moved sales and marketing operations to Orlando, Florida in 2008 to be at the core of the US market</a:t>
            </a:r>
          </a:p>
          <a:p>
            <a:pPr marL="85725" indent="-85725" algn="l" defTabSz="979488">
              <a:spcBef>
                <a:spcPct val="60000"/>
              </a:spcBef>
              <a:buClr>
                <a:schemeClr val="tx1"/>
              </a:buClr>
              <a:buFont typeface="Wingdings" pitchFamily="2" charset="2"/>
              <a:buChar char="§"/>
            </a:pPr>
            <a:r>
              <a:rPr lang="en-GB" sz="1400" dirty="0" smtClean="0"/>
              <a:t> The relocation of their sales and marketing effort has resulted in a tripling of sales so far</a:t>
            </a:r>
          </a:p>
          <a:p>
            <a:pPr marL="85725" indent="-85725" algn="l" defTabSz="979488">
              <a:spcBef>
                <a:spcPct val="60000"/>
              </a:spcBef>
              <a:buClr>
                <a:schemeClr val="tx1"/>
              </a:buClr>
              <a:buFont typeface="Wingdings" pitchFamily="2" charset="2"/>
              <a:buChar char="§"/>
            </a:pPr>
            <a:r>
              <a:rPr lang="en-GB" sz="1400" dirty="0" smtClean="0"/>
              <a:t>To date, appointed two public relations representatives responsible for promoting FlightScope® in UK and US</a:t>
            </a:r>
          </a:p>
          <a:p>
            <a:pPr marL="85725" indent="-85725" algn="l" defTabSz="979488">
              <a:spcBef>
                <a:spcPct val="60000"/>
              </a:spcBef>
              <a:buClr>
                <a:schemeClr val="tx1"/>
              </a:buClr>
              <a:buFont typeface="Wingdings" pitchFamily="2" charset="2"/>
              <a:buChar char="§"/>
            </a:pPr>
            <a:r>
              <a:rPr lang="en-GB" sz="1400" dirty="0" smtClean="0"/>
              <a:t>Using a limited, but cost effective portfolio of marketing tools including print media, event sponsorship and trade shows to build brand awareness</a:t>
            </a:r>
          </a:p>
          <a:p>
            <a:pPr marL="85725" indent="-85725" algn="l" defTabSz="979488">
              <a:spcBef>
                <a:spcPct val="60000"/>
              </a:spcBef>
              <a:buClr>
                <a:schemeClr val="tx1"/>
              </a:buClr>
              <a:buFont typeface="Wingdings" pitchFamily="2" charset="2"/>
              <a:buChar char="§"/>
            </a:pPr>
            <a:endParaRPr lang="en-GB" sz="1400" dirty="0" smtClean="0"/>
          </a:p>
          <a:p>
            <a:pPr marL="85725" indent="-85725" defTabSz="979488">
              <a:spcBef>
                <a:spcPct val="60000"/>
              </a:spcBef>
              <a:buClr>
                <a:schemeClr val="tx1"/>
              </a:buClr>
            </a:pPr>
            <a:r>
              <a:rPr lang="en-GB" sz="1400" b="1" i="1" dirty="0" smtClean="0"/>
              <a:t>“The most important thing in any business is sales.  We can control costs, can control other aspects, but must have sales to survive” </a:t>
            </a:r>
          </a:p>
          <a:p>
            <a:pPr marL="85725" indent="-85725" defTabSz="979488">
              <a:spcBef>
                <a:spcPct val="60000"/>
              </a:spcBef>
              <a:buClr>
                <a:schemeClr val="tx1"/>
              </a:buClr>
            </a:pPr>
            <a:r>
              <a:rPr lang="en-GB" sz="1400" b="1" i="1" dirty="0" smtClean="0"/>
              <a:t>Jannie de Wet – EDH, Chief Financial Officer</a:t>
            </a:r>
          </a:p>
        </p:txBody>
      </p:sp>
      <p:sp>
        <p:nvSpPr>
          <p:cNvPr id="1753093" name="Rectangle 5"/>
          <p:cNvSpPr>
            <a:spLocks noChangeArrowheads="1"/>
          </p:cNvSpPr>
          <p:nvPr/>
        </p:nvSpPr>
        <p:spPr bwMode="auto">
          <a:xfrm>
            <a:off x="585788" y="1448736"/>
            <a:ext cx="7985125" cy="406416"/>
          </a:xfrm>
          <a:prstGeom prst="rect">
            <a:avLst/>
          </a:prstGeom>
          <a:solidFill>
            <a:srgbClr val="002060"/>
          </a:solidFill>
          <a:ln w="9525">
            <a:solidFill>
              <a:schemeClr val="bg1"/>
            </a:solidFill>
            <a:miter lim="800000"/>
            <a:headEnd/>
            <a:tailEnd/>
          </a:ln>
          <a:effectLst/>
        </p:spPr>
        <p:txBody>
          <a:bodyPr lIns="72000" tIns="72000" rIns="72000" bIns="72000" anchor="ctr"/>
          <a:lstStyle/>
          <a:p>
            <a:pPr defTabSz="979488">
              <a:buClr>
                <a:schemeClr val="tx1"/>
              </a:buClr>
              <a:buFont typeface="Wingdings" pitchFamily="2" charset="2"/>
              <a:buNone/>
            </a:pPr>
            <a:r>
              <a:rPr lang="fr-FR" sz="2000" b="1" dirty="0" smtClean="0">
                <a:solidFill>
                  <a:schemeClr val="bg1"/>
                </a:solidFill>
              </a:rPr>
              <a:t>Details of Analysis</a:t>
            </a:r>
            <a:endParaRPr lang="fr-FR" sz="2000" dirty="0">
              <a:solidFill>
                <a:schemeClr val="bg1"/>
              </a:solidFill>
            </a:endParaRPr>
          </a:p>
        </p:txBody>
      </p:sp>
      <p:sp>
        <p:nvSpPr>
          <p:cNvPr id="11" name="Title 10"/>
          <p:cNvSpPr>
            <a:spLocks noGrp="1"/>
          </p:cNvSpPr>
          <p:nvPr>
            <p:ph type="title"/>
          </p:nvPr>
        </p:nvSpPr>
        <p:spPr>
          <a:xfrm>
            <a:off x="603250" y="376238"/>
            <a:ext cx="7094853" cy="608012"/>
          </a:xfrm>
        </p:spPr>
        <p:txBody>
          <a:bodyPr/>
          <a:lstStyle/>
          <a:p>
            <a:r>
              <a:rPr lang="en-GB" sz="1800" dirty="0" smtClean="0"/>
              <a:t>Commercialization II of II</a:t>
            </a:r>
            <a:br>
              <a:rPr lang="en-GB" sz="1800" dirty="0" smtClean="0"/>
            </a:br>
            <a:r>
              <a:rPr lang="en-GB" sz="1800" dirty="0" smtClean="0">
                <a:solidFill>
                  <a:schemeClr val="tx1"/>
                </a:solidFill>
              </a:rPr>
              <a:t>EDH is using cost effective and efficient marketing tools and have moved their sales headquarters to the United States</a:t>
            </a:r>
            <a:endParaRPr lang="en-GB" sz="1800" dirty="0">
              <a:solidFill>
                <a:schemeClr val="tx1"/>
              </a:solidFill>
            </a:endParaRPr>
          </a:p>
        </p:txBody>
      </p:sp>
      <p:sp>
        <p:nvSpPr>
          <p:cNvPr id="12" name="Rectangle 4"/>
          <p:cNvSpPr>
            <a:spLocks noChangeArrowheads="1"/>
          </p:cNvSpPr>
          <p:nvPr/>
        </p:nvSpPr>
        <p:spPr bwMode="auto">
          <a:xfrm>
            <a:off x="5749290" y="1850390"/>
            <a:ext cx="2821623" cy="3956050"/>
          </a:xfrm>
          <a:prstGeom prst="rect">
            <a:avLst/>
          </a:prstGeom>
          <a:solidFill>
            <a:schemeClr val="bg2">
              <a:lumMod val="20000"/>
              <a:lumOff val="80000"/>
            </a:schemeClr>
          </a:solidFill>
          <a:ln w="9525" algn="ctr">
            <a:solidFill>
              <a:schemeClr val="bg1"/>
            </a:solidFill>
            <a:miter lim="800000"/>
            <a:headEnd/>
            <a:tailEnd/>
          </a:ln>
          <a:effectLst/>
        </p:spPr>
        <p:txBody>
          <a:bodyPr wrap="square" lIns="90000" tIns="72000" rIns="90000" bIns="72000">
            <a:noAutofit/>
          </a:bodyPr>
          <a:lstStyle/>
          <a:p>
            <a:pPr marL="85725" indent="-85725" algn="l" defTabSz="979488">
              <a:spcBef>
                <a:spcPct val="60000"/>
              </a:spcBef>
              <a:buClr>
                <a:schemeClr val="tx1"/>
              </a:buClr>
            </a:pPr>
            <a:endParaRPr lang="en-GB" sz="1400" dirty="0" smtClean="0"/>
          </a:p>
        </p:txBody>
      </p:sp>
      <p:pic>
        <p:nvPicPr>
          <p:cNvPr id="14" name="Picture 3" descr="Flightscope Buy now.png"/>
          <p:cNvPicPr>
            <a:picLocks noChangeAspect="1"/>
          </p:cNvPicPr>
          <p:nvPr/>
        </p:nvPicPr>
        <p:blipFill>
          <a:blip r:embed="rId3" cstate="print"/>
          <a:srcRect/>
          <a:stretch>
            <a:fillRect/>
          </a:stretch>
        </p:blipFill>
        <p:spPr bwMode="auto">
          <a:xfrm>
            <a:off x="6107907" y="2135070"/>
            <a:ext cx="2250281" cy="1631900"/>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6089246" y="3885746"/>
            <a:ext cx="2335484" cy="1752745"/>
          </a:xfrm>
          <a:prstGeom prst="rect">
            <a:avLst/>
          </a:prstGeom>
          <a:noFill/>
          <a:ln w="12700">
            <a:noFill/>
            <a:miter lim="800000"/>
            <a:headEnd/>
            <a:tailEnd/>
          </a:ln>
        </p:spPr>
      </p:pic>
      <p:pic>
        <p:nvPicPr>
          <p:cNvPr id="18" name="Picture 2"/>
          <p:cNvPicPr>
            <a:picLocks noChangeAspect="1" noChangeArrowheads="1"/>
          </p:cNvPicPr>
          <p:nvPr/>
        </p:nvPicPr>
        <p:blipFill>
          <a:blip r:embed="rId5" cstate="print"/>
          <a:srcRect/>
          <a:stretch>
            <a:fillRect/>
          </a:stretch>
        </p:blipFill>
        <p:spPr bwMode="auto">
          <a:xfrm>
            <a:off x="7698103" y="267037"/>
            <a:ext cx="1263369" cy="94594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Contents</a:t>
            </a:r>
            <a:endParaRPr lang="en-GB" sz="1800" dirty="0"/>
          </a:p>
        </p:txBody>
      </p:sp>
      <p:sp>
        <p:nvSpPr>
          <p:cNvPr id="3" name="Content Placeholder 2"/>
          <p:cNvSpPr>
            <a:spLocks noGrp="1"/>
          </p:cNvSpPr>
          <p:nvPr>
            <p:ph idx="1"/>
          </p:nvPr>
        </p:nvSpPr>
        <p:spPr>
          <a:xfrm>
            <a:off x="603250" y="1716833"/>
            <a:ext cx="7954963" cy="4100089"/>
          </a:xfrm>
        </p:spPr>
        <p:txBody>
          <a:bodyPr/>
          <a:lstStyle/>
          <a:p>
            <a:pPr marL="361639" indent="-361639" eaLnBrk="1" hangingPunct="1">
              <a:defRPr/>
            </a:pPr>
            <a:r>
              <a:rPr lang="en-US" sz="2000" b="1" dirty="0" smtClean="0"/>
              <a:t>EDH Background and Products</a:t>
            </a:r>
          </a:p>
          <a:p>
            <a:pPr marL="361639" indent="-361639" eaLnBrk="1" hangingPunct="1">
              <a:defRPr/>
            </a:pPr>
            <a:r>
              <a:rPr lang="en-US" sz="2000" b="1" dirty="0" smtClean="0"/>
              <a:t>Innovation &amp; Entrepreneurship Process:</a:t>
            </a:r>
          </a:p>
          <a:p>
            <a:pPr marL="720414" lvl="2" indent="-361639" eaLnBrk="1" hangingPunct="1">
              <a:buFont typeface="Wingdings" pitchFamily="2" charset="2"/>
              <a:buChar char="§"/>
              <a:defRPr/>
            </a:pPr>
            <a:r>
              <a:rPr lang="en-US" sz="2000" b="1" dirty="0" smtClean="0"/>
              <a:t>Idea Generation</a:t>
            </a:r>
          </a:p>
          <a:p>
            <a:pPr marL="720414" lvl="2" indent="-361639" eaLnBrk="1" hangingPunct="1">
              <a:buFont typeface="Wingdings" pitchFamily="2" charset="2"/>
              <a:buChar char="§"/>
              <a:defRPr/>
            </a:pPr>
            <a:r>
              <a:rPr lang="en-US" sz="2000" b="1" dirty="0" smtClean="0"/>
              <a:t>Project Selection</a:t>
            </a:r>
          </a:p>
          <a:p>
            <a:pPr marL="720414" lvl="2" indent="-361639" eaLnBrk="1" hangingPunct="1">
              <a:buFont typeface="Wingdings" pitchFamily="2" charset="2"/>
              <a:buChar char="§"/>
              <a:defRPr/>
            </a:pPr>
            <a:r>
              <a:rPr lang="en-US" sz="2000" b="1" dirty="0" smtClean="0"/>
              <a:t>Production Process</a:t>
            </a:r>
          </a:p>
          <a:p>
            <a:pPr marL="720414" lvl="2" indent="-361639" eaLnBrk="1" hangingPunct="1">
              <a:buFont typeface="Wingdings" pitchFamily="2" charset="2"/>
              <a:buChar char="§"/>
              <a:defRPr/>
            </a:pPr>
            <a:r>
              <a:rPr lang="en-US" sz="2000" b="1" dirty="0" smtClean="0"/>
              <a:t>Commercialization Process</a:t>
            </a:r>
          </a:p>
          <a:p>
            <a:pPr marL="361639" indent="-361639" eaLnBrk="1" hangingPunct="1">
              <a:defRPr/>
            </a:pPr>
            <a:r>
              <a:rPr lang="en-US" sz="2000" b="1" dirty="0" smtClean="0"/>
              <a:t>Suggestions</a:t>
            </a:r>
          </a:p>
        </p:txBody>
      </p:sp>
      <p:pic>
        <p:nvPicPr>
          <p:cNvPr id="4" name="Picture 2"/>
          <p:cNvPicPr>
            <a:picLocks noChangeAspect="1" noChangeArrowheads="1"/>
          </p:cNvPicPr>
          <p:nvPr/>
        </p:nvPicPr>
        <p:blipFill>
          <a:blip r:embed="rId2" cstate="print"/>
          <a:srcRect/>
          <a:stretch>
            <a:fillRect/>
          </a:stretch>
        </p:blipFill>
        <p:spPr bwMode="auto">
          <a:xfrm>
            <a:off x="5961314" y="1716833"/>
            <a:ext cx="2855020" cy="380274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1275" y="1803463"/>
            <a:ext cx="3956050" cy="3956050"/>
            <a:chOff x="1626" y="1042"/>
            <a:chExt cx="2492" cy="2492"/>
          </a:xfrm>
        </p:grpSpPr>
        <p:sp>
          <p:nvSpPr>
            <p:cNvPr id="153605" name="PubPieSlice"/>
            <p:cNvSpPr>
              <a:spLocks noEditPoints="1" noChangeArrowheads="1"/>
            </p:cNvSpPr>
            <p:nvPr/>
          </p:nvSpPr>
          <p:spPr bwMode="auto">
            <a:xfrm flipV="1">
              <a:off x="1631" y="1103"/>
              <a:ext cx="2435"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101882" tIns="50941" rIns="101882" bIns="50941" anchor="ctr"/>
            <a:lstStyle/>
            <a:p>
              <a:endParaRPr lang="en-GB" dirty="0"/>
            </a:p>
          </p:txBody>
        </p:sp>
        <p:sp>
          <p:nvSpPr>
            <p:cNvPr id="153603" name="PubPieSlice"/>
            <p:cNvSpPr>
              <a:spLocks noEditPoints="1" noChangeArrowheads="1"/>
            </p:cNvSpPr>
            <p:nvPr/>
          </p:nvSpPr>
          <p:spPr bwMode="auto">
            <a:xfrm>
              <a:off x="1626" y="1042"/>
              <a:ext cx="2455"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GB" sz="1400" dirty="0"/>
            </a:p>
          </p:txBody>
        </p:sp>
        <p:sp>
          <p:nvSpPr>
            <p:cNvPr id="153604" name="PubPieSlice"/>
            <p:cNvSpPr>
              <a:spLocks noEditPoints="1" noChangeArrowheads="1"/>
            </p:cNvSpPr>
            <p:nvPr/>
          </p:nvSpPr>
          <p:spPr bwMode="auto">
            <a:xfrm flipH="1">
              <a:off x="1695" y="1042"/>
              <a:ext cx="2423"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GB" sz="1400" dirty="0"/>
            </a:p>
          </p:txBody>
        </p:sp>
        <p:sp>
          <p:nvSpPr>
            <p:cNvPr id="153606" name="PubPieSlice"/>
            <p:cNvSpPr>
              <a:spLocks noEditPoints="1" noChangeArrowheads="1"/>
            </p:cNvSpPr>
            <p:nvPr/>
          </p:nvSpPr>
          <p:spPr bwMode="auto">
            <a:xfrm flipH="1" flipV="1">
              <a:off x="1680" y="1103"/>
              <a:ext cx="2436"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101882" tIns="50941" rIns="101882" bIns="50941" anchor="ctr"/>
            <a:lstStyle/>
            <a:p>
              <a:endParaRPr lang="en-GB" dirty="0"/>
            </a:p>
          </p:txBody>
        </p:sp>
      </p:grpSp>
      <p:sp>
        <p:nvSpPr>
          <p:cNvPr id="153607" name="Rectangle 7"/>
          <p:cNvSpPr>
            <a:spLocks noGrp="1" noChangeArrowheads="1"/>
          </p:cNvSpPr>
          <p:nvPr>
            <p:ph type="title"/>
          </p:nvPr>
        </p:nvSpPr>
        <p:spPr>
          <a:xfrm>
            <a:off x="585788" y="373063"/>
            <a:ext cx="7112315" cy="608012"/>
          </a:xfrm>
          <a:noFill/>
          <a:ln/>
        </p:spPr>
        <p:txBody>
          <a:bodyPr/>
          <a:lstStyle/>
          <a:p>
            <a:r>
              <a:rPr lang="en-GB" sz="1800" dirty="0" smtClean="0"/>
              <a:t>Commercialization Process Analysis</a:t>
            </a:r>
            <a:br>
              <a:rPr lang="en-GB" sz="1800" dirty="0" smtClean="0"/>
            </a:br>
            <a:r>
              <a:rPr lang="en-GB" sz="1800" dirty="0" smtClean="0">
                <a:solidFill>
                  <a:schemeClr val="tx1"/>
                </a:solidFill>
              </a:rPr>
              <a:t>Current process must clearly differentiate FlightScope® from competitors maximize marketing opportunities</a:t>
            </a:r>
            <a:endParaRPr lang="en-GB" sz="1800" b="0" dirty="0">
              <a:solidFill>
                <a:schemeClr val="tx1"/>
              </a:solidFill>
            </a:endParaRPr>
          </a:p>
        </p:txBody>
      </p:sp>
      <p:sp>
        <p:nvSpPr>
          <p:cNvPr id="153608" name="Oval 8"/>
          <p:cNvSpPr>
            <a:spLocks noChangeArrowheads="1"/>
          </p:cNvSpPr>
          <p:nvPr/>
        </p:nvSpPr>
        <p:spPr bwMode="gray">
          <a:xfrm>
            <a:off x="3792538" y="3016313"/>
            <a:ext cx="1533525" cy="1530350"/>
          </a:xfrm>
          <a:prstGeom prst="ellipse">
            <a:avLst/>
          </a:prstGeom>
          <a:solidFill>
            <a:schemeClr val="bg1"/>
          </a:solidFill>
          <a:ln w="3175">
            <a:noFill/>
            <a:round/>
            <a:headEnd type="none" w="sm" len="sm"/>
            <a:tailEnd type="none" w="sm" len="sm"/>
          </a:ln>
          <a:effectLst/>
        </p:spPr>
        <p:txBody>
          <a:bodyPr wrap="none" lIns="95759" tIns="47879" rIns="95759" bIns="47879" anchor="ctr"/>
          <a:lstStyle/>
          <a:p>
            <a:pPr defTabSz="957263" eaLnBrk="0" hangingPunct="0">
              <a:buFontTx/>
              <a:buNone/>
            </a:pPr>
            <a:endParaRPr lang="en-GB" sz="1400" dirty="0"/>
          </a:p>
        </p:txBody>
      </p:sp>
      <p:sp>
        <p:nvSpPr>
          <p:cNvPr id="153609" name="Freeform 9"/>
          <p:cNvSpPr>
            <a:spLocks/>
          </p:cNvSpPr>
          <p:nvPr/>
        </p:nvSpPr>
        <p:spPr bwMode="auto">
          <a:xfrm flipH="1" flipV="1">
            <a:off x="5711822" y="1280856"/>
            <a:ext cx="2849563"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0" name="Freeform 10"/>
          <p:cNvSpPr>
            <a:spLocks/>
          </p:cNvSpPr>
          <p:nvPr/>
        </p:nvSpPr>
        <p:spPr bwMode="auto">
          <a:xfrm flipV="1">
            <a:off x="585788" y="1280857"/>
            <a:ext cx="2849562"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153611" name="Freeform 11"/>
          <p:cNvSpPr>
            <a:spLocks/>
          </p:cNvSpPr>
          <p:nvPr/>
        </p:nvSpPr>
        <p:spPr bwMode="auto">
          <a:xfrm flipH="1">
            <a:off x="5711823" y="3998936"/>
            <a:ext cx="2849563" cy="2311122"/>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8" name="Text Box 18"/>
          <p:cNvSpPr txBox="1">
            <a:spLocks noChangeArrowheads="1"/>
          </p:cNvSpPr>
          <p:nvPr/>
        </p:nvSpPr>
        <p:spPr bwMode="auto">
          <a:xfrm>
            <a:off x="3278041" y="2477722"/>
            <a:ext cx="114155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GB" sz="2000" b="1" dirty="0" smtClean="0"/>
              <a:t>Strength</a:t>
            </a:r>
            <a:endParaRPr lang="en-GB" sz="3600" b="1" dirty="0"/>
          </a:p>
        </p:txBody>
      </p:sp>
      <p:sp>
        <p:nvSpPr>
          <p:cNvPr id="26" name="Text Box 18"/>
          <p:cNvSpPr txBox="1">
            <a:spLocks noChangeArrowheads="1"/>
          </p:cNvSpPr>
          <p:nvPr/>
        </p:nvSpPr>
        <p:spPr bwMode="auto">
          <a:xfrm>
            <a:off x="4686369" y="2477722"/>
            <a:ext cx="1622653"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GB" sz="2000" b="1" dirty="0" smtClean="0"/>
              <a:t>Weaknesses</a:t>
            </a:r>
            <a:endParaRPr lang="en-GB" sz="3600" b="1" dirty="0"/>
          </a:p>
        </p:txBody>
      </p:sp>
      <p:sp>
        <p:nvSpPr>
          <p:cNvPr id="27" name="Content Placeholder 2"/>
          <p:cNvSpPr txBox="1">
            <a:spLocks/>
          </p:cNvSpPr>
          <p:nvPr/>
        </p:nvSpPr>
        <p:spPr>
          <a:xfrm>
            <a:off x="205375" y="1182147"/>
            <a:ext cx="3072666"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Lower selling price is a major competitive advantage</a:t>
            </a:r>
          </a:p>
          <a:p>
            <a:pPr marL="180975" lvl="0" indent="-180975" algn="l" defTabSz="939800">
              <a:spcBef>
                <a:spcPts val="200"/>
              </a:spcBef>
              <a:buClr>
                <a:schemeClr val="tx1"/>
              </a:buClr>
              <a:buFont typeface="Wingdings" pitchFamily="2" charset="2"/>
              <a:buChar char="§"/>
            </a:pPr>
            <a:r>
              <a:rPr lang="en-GB" sz="1500" kern="0" dirty="0" smtClean="0">
                <a:latin typeface="+mn-lt"/>
              </a:rPr>
              <a:t>US based sales operation puts EDH at centre of target market</a:t>
            </a:r>
          </a:p>
          <a:p>
            <a:pPr marL="180975" lvl="0" indent="-180975" algn="l" defTabSz="939800">
              <a:spcBef>
                <a:spcPts val="200"/>
              </a:spcBef>
              <a:buClr>
                <a:schemeClr val="tx1"/>
              </a:buClr>
              <a:buFont typeface="Wingdings" pitchFamily="2" charset="2"/>
              <a:buChar char="§"/>
            </a:pPr>
            <a:r>
              <a:rPr lang="en-GB" sz="1500" kern="0" dirty="0" smtClean="0">
                <a:latin typeface="+mn-lt"/>
              </a:rPr>
              <a:t> Efforts resulting in increased FlightScope® brand recognition</a:t>
            </a:r>
          </a:p>
          <a:p>
            <a:pPr marL="180975" lvl="0" indent="-180975" algn="l" defTabSz="939800">
              <a:spcBef>
                <a:spcPts val="200"/>
              </a:spcBef>
              <a:buClr>
                <a:schemeClr val="tx1"/>
              </a:buClr>
              <a:buFont typeface="Wingdings" pitchFamily="2" charset="2"/>
              <a:buChar char="§"/>
            </a:pPr>
            <a:r>
              <a:rPr lang="en-GB" sz="1500" kern="0" dirty="0" smtClean="0">
                <a:latin typeface="+mn-lt"/>
              </a:rPr>
              <a:t> Variety of marketing options  utilized like print and event sponsorships to expand audience</a:t>
            </a:r>
          </a:p>
        </p:txBody>
      </p:sp>
      <p:sp>
        <p:nvSpPr>
          <p:cNvPr id="28" name="Content Placeholder 2"/>
          <p:cNvSpPr txBox="1">
            <a:spLocks/>
          </p:cNvSpPr>
          <p:nvPr/>
        </p:nvSpPr>
        <p:spPr>
          <a:xfrm>
            <a:off x="6235578" y="1197259"/>
            <a:ext cx="2908422"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Limited data collection on target market and effectiveness of promotion strategy</a:t>
            </a:r>
          </a:p>
          <a:p>
            <a:pPr marL="180975" lvl="0" indent="-180975" algn="l" defTabSz="939800">
              <a:spcBef>
                <a:spcPts val="200"/>
              </a:spcBef>
              <a:buClr>
                <a:schemeClr val="tx1"/>
              </a:buClr>
              <a:buFont typeface="Wingdings" pitchFamily="2" charset="2"/>
              <a:buChar char="§"/>
            </a:pPr>
            <a:r>
              <a:rPr lang="en-GB" sz="1500" kern="0" dirty="0" smtClean="0">
                <a:latin typeface="+mn-lt"/>
              </a:rPr>
              <a:t>Reliance on 3rd party distributors causes some unpredictability and areas of concern </a:t>
            </a:r>
          </a:p>
          <a:p>
            <a:pPr marL="180975" lvl="0" indent="-180975" algn="l" defTabSz="939800">
              <a:spcBef>
                <a:spcPts val="200"/>
              </a:spcBef>
              <a:buClr>
                <a:schemeClr val="tx1"/>
              </a:buClr>
              <a:buFont typeface="Wingdings" pitchFamily="2" charset="2"/>
              <a:buChar char="§"/>
            </a:pPr>
            <a:r>
              <a:rPr lang="en-GB" sz="1500" kern="0" dirty="0" smtClean="0">
                <a:latin typeface="+mn-lt"/>
              </a:rPr>
              <a:t>Limited market penetration</a:t>
            </a:r>
          </a:p>
          <a:p>
            <a:pPr marL="180975" lvl="0" indent="-180975" algn="l" defTabSz="939800">
              <a:spcBef>
                <a:spcPts val="200"/>
              </a:spcBef>
              <a:buClr>
                <a:schemeClr val="tx1"/>
              </a:buClr>
              <a:buFont typeface="Wingdings" pitchFamily="2" charset="2"/>
              <a:buChar char="§"/>
            </a:pPr>
            <a:r>
              <a:rPr lang="en-GB" sz="1500" kern="0" dirty="0" smtClean="0">
                <a:latin typeface="+mn-lt"/>
              </a:rPr>
              <a:t>Limited purchasing options</a:t>
            </a:r>
          </a:p>
        </p:txBody>
      </p:sp>
      <p:sp>
        <p:nvSpPr>
          <p:cNvPr id="30" name="Text Box 18"/>
          <p:cNvSpPr txBox="1">
            <a:spLocks noChangeArrowheads="1"/>
          </p:cNvSpPr>
          <p:nvPr/>
        </p:nvSpPr>
        <p:spPr bwMode="auto">
          <a:xfrm>
            <a:off x="4750975" y="4756457"/>
            <a:ext cx="101331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GB" sz="2000" b="1" dirty="0" smtClean="0"/>
              <a:t>Threats</a:t>
            </a:r>
            <a:endParaRPr lang="en-GB" sz="3600" b="1" dirty="0"/>
          </a:p>
        </p:txBody>
      </p:sp>
      <p:sp>
        <p:nvSpPr>
          <p:cNvPr id="32" name="Content Placeholder 2"/>
          <p:cNvSpPr txBox="1">
            <a:spLocks/>
          </p:cNvSpPr>
          <p:nvPr/>
        </p:nvSpPr>
        <p:spPr>
          <a:xfrm>
            <a:off x="6253040" y="4019937"/>
            <a:ext cx="2776760"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latin typeface="+mn-lt"/>
              </a:rPr>
              <a:t>Exchange rate fluctuations </a:t>
            </a:r>
          </a:p>
          <a:p>
            <a:pPr marL="180975" lvl="0" indent="-180975" algn="l" defTabSz="939800">
              <a:spcBef>
                <a:spcPts val="200"/>
              </a:spcBef>
              <a:buClr>
                <a:schemeClr val="tx1"/>
              </a:buClr>
              <a:buFont typeface="Wingdings" pitchFamily="2" charset="2"/>
              <a:buChar char="§"/>
            </a:pPr>
            <a:r>
              <a:rPr lang="en-GB" sz="1500" kern="0" dirty="0" smtClean="0">
                <a:latin typeface="+mn-lt"/>
              </a:rPr>
              <a:t> Sales outpacing production capabilities</a:t>
            </a:r>
          </a:p>
          <a:p>
            <a:pPr marL="180975" indent="-180975" algn="l" defTabSz="939800">
              <a:spcBef>
                <a:spcPts val="200"/>
              </a:spcBef>
              <a:buClr>
                <a:schemeClr val="tx1"/>
              </a:buClr>
              <a:buFont typeface="Wingdings" pitchFamily="2" charset="2"/>
              <a:buChar char="§"/>
            </a:pPr>
            <a:r>
              <a:rPr lang="en-GB" sz="1500" kern="0" dirty="0" smtClean="0"/>
              <a:t>Low cost may lead some customers to believe the product is inferior to more expensive competitor model</a:t>
            </a:r>
          </a:p>
          <a:p>
            <a:pPr marL="180975" lvl="0" indent="-180975" algn="l" defTabSz="939800">
              <a:spcBef>
                <a:spcPts val="200"/>
              </a:spcBef>
              <a:buClr>
                <a:schemeClr val="tx1"/>
              </a:buClr>
              <a:buFont typeface="Wingdings" pitchFamily="2" charset="2"/>
              <a:buChar char="§"/>
            </a:pPr>
            <a:r>
              <a:rPr lang="en-GB" sz="1500" kern="0" dirty="0" smtClean="0">
                <a:latin typeface="+mn-lt"/>
              </a:rPr>
              <a:t> Not being able to meet customer expectations </a:t>
            </a:r>
          </a:p>
        </p:txBody>
      </p:sp>
      <p:sp>
        <p:nvSpPr>
          <p:cNvPr id="34" name="Freeform 10"/>
          <p:cNvSpPr>
            <a:spLocks/>
          </p:cNvSpPr>
          <p:nvPr/>
        </p:nvSpPr>
        <p:spPr bwMode="auto">
          <a:xfrm>
            <a:off x="585788" y="3998936"/>
            <a:ext cx="2849562" cy="2355487"/>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31" name="Content Placeholder 2"/>
          <p:cNvSpPr txBox="1">
            <a:spLocks/>
          </p:cNvSpPr>
          <p:nvPr/>
        </p:nvSpPr>
        <p:spPr>
          <a:xfrm>
            <a:off x="222837" y="4051469"/>
            <a:ext cx="2874693"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500" kern="0" dirty="0" smtClean="0"/>
              <a:t>Fully develop online internet sales with financing options</a:t>
            </a:r>
          </a:p>
          <a:p>
            <a:pPr marL="180975" lvl="0" indent="-180975" algn="l" defTabSz="939800">
              <a:spcBef>
                <a:spcPts val="200"/>
              </a:spcBef>
              <a:buClr>
                <a:schemeClr val="tx1"/>
              </a:buClr>
              <a:buFont typeface="Wingdings" pitchFamily="2" charset="2"/>
              <a:buChar char="§"/>
            </a:pPr>
            <a:r>
              <a:rPr lang="en-GB" sz="1500" kern="0" dirty="0" smtClean="0">
                <a:latin typeface="+mn-lt"/>
              </a:rPr>
              <a:t> Provide formal  user feedback option for website</a:t>
            </a:r>
          </a:p>
          <a:p>
            <a:pPr marL="180975" lvl="0" indent="-180975" algn="l" defTabSz="939800">
              <a:spcBef>
                <a:spcPts val="200"/>
              </a:spcBef>
              <a:buClr>
                <a:schemeClr val="tx1"/>
              </a:buClr>
              <a:buFont typeface="Wingdings" pitchFamily="2" charset="2"/>
              <a:buChar char="§"/>
            </a:pPr>
            <a:r>
              <a:rPr lang="en-GB" sz="1500" kern="0" dirty="0" smtClean="0">
                <a:latin typeface="+mn-lt"/>
              </a:rPr>
              <a:t> Harness well-known South African golfers for  key endorsements to add credibility to brand</a:t>
            </a:r>
          </a:p>
        </p:txBody>
      </p:sp>
      <p:sp>
        <p:nvSpPr>
          <p:cNvPr id="29" name="Text Box 18"/>
          <p:cNvSpPr txBox="1">
            <a:spLocks noChangeArrowheads="1"/>
          </p:cNvSpPr>
          <p:nvPr/>
        </p:nvSpPr>
        <p:spPr bwMode="auto">
          <a:xfrm>
            <a:off x="2866069" y="4756457"/>
            <a:ext cx="1553531"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GB" sz="2000" b="1" dirty="0" smtClean="0"/>
              <a:t>Opportunity</a:t>
            </a:r>
            <a:endParaRPr lang="en-GB" sz="3600" b="1" dirty="0"/>
          </a:p>
        </p:txBody>
      </p:sp>
      <p:pic>
        <p:nvPicPr>
          <p:cNvPr id="23" name="Picture 2"/>
          <p:cNvPicPr>
            <a:picLocks noChangeAspect="1" noChangeArrowheads="1"/>
          </p:cNvPicPr>
          <p:nvPr/>
        </p:nvPicPr>
        <p:blipFill>
          <a:blip r:embed="rId3" cstate="print"/>
          <a:srcRect/>
          <a:stretch>
            <a:fillRect/>
          </a:stretch>
        </p:blipFill>
        <p:spPr bwMode="auto">
          <a:xfrm>
            <a:off x="7698103" y="147098"/>
            <a:ext cx="1263369" cy="945943"/>
          </a:xfrm>
          <a:prstGeom prst="rect">
            <a:avLst/>
          </a:prstGeom>
          <a:noFill/>
          <a:ln w="9525">
            <a:noFill/>
            <a:miter lim="800000"/>
            <a:headEnd/>
            <a:tailEnd/>
          </a:ln>
          <a:effectLst/>
        </p:spPr>
      </p:pic>
      <p:pic>
        <p:nvPicPr>
          <p:cNvPr id="25" name="Picture 2" descr="http://www.gmintgolfschools.co.uk/Links/FINAL%20EDH_FlightScope_logo_Pantone%20copy.jpg"/>
          <p:cNvPicPr>
            <a:picLocks noChangeAspect="1" noChangeArrowheads="1"/>
          </p:cNvPicPr>
          <p:nvPr/>
        </p:nvPicPr>
        <p:blipFill>
          <a:blip r:embed="rId4" cstate="print"/>
          <a:srcRect/>
          <a:stretch>
            <a:fillRect/>
          </a:stretch>
        </p:blipFill>
        <p:spPr bwMode="auto">
          <a:xfrm>
            <a:off x="4084486" y="3327755"/>
            <a:ext cx="982340" cy="90182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81275" y="1840785"/>
            <a:ext cx="3956050" cy="3956050"/>
            <a:chOff x="1626" y="1042"/>
            <a:chExt cx="2492" cy="2492"/>
          </a:xfrm>
        </p:grpSpPr>
        <p:sp>
          <p:nvSpPr>
            <p:cNvPr id="153605" name="PubPieSlice"/>
            <p:cNvSpPr>
              <a:spLocks noEditPoints="1" noChangeArrowheads="1"/>
            </p:cNvSpPr>
            <p:nvPr/>
          </p:nvSpPr>
          <p:spPr bwMode="auto">
            <a:xfrm flipV="1">
              <a:off x="1631" y="1103"/>
              <a:ext cx="2435"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101882" tIns="50941" rIns="101882" bIns="50941" anchor="ctr"/>
            <a:lstStyle/>
            <a:p>
              <a:endParaRPr lang="en-US" dirty="0"/>
            </a:p>
          </p:txBody>
        </p:sp>
        <p:sp>
          <p:nvSpPr>
            <p:cNvPr id="153603" name="PubPieSlice"/>
            <p:cNvSpPr>
              <a:spLocks noEditPoints="1" noChangeArrowheads="1"/>
            </p:cNvSpPr>
            <p:nvPr/>
          </p:nvSpPr>
          <p:spPr bwMode="auto">
            <a:xfrm>
              <a:off x="1626" y="1042"/>
              <a:ext cx="2455"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2"/>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4" name="PubPieSlice"/>
            <p:cNvSpPr>
              <a:spLocks noEditPoints="1" noChangeArrowheads="1"/>
            </p:cNvSpPr>
            <p:nvPr/>
          </p:nvSpPr>
          <p:spPr bwMode="auto">
            <a:xfrm flipH="1">
              <a:off x="1695" y="1042"/>
              <a:ext cx="2423" cy="2434"/>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6" name="PubPieSlice"/>
            <p:cNvSpPr>
              <a:spLocks noEditPoints="1" noChangeArrowheads="1"/>
            </p:cNvSpPr>
            <p:nvPr/>
          </p:nvSpPr>
          <p:spPr bwMode="auto">
            <a:xfrm flipH="1" flipV="1">
              <a:off x="1680" y="1103"/>
              <a:ext cx="2436" cy="2431"/>
            </a:xfrm>
            <a:custGeom>
              <a:avLst/>
              <a:gdLst>
                <a:gd name="G0" fmla="+- 0 0 0"/>
                <a:gd name="G1" fmla="sin 10800 17694720"/>
                <a:gd name="G2" fmla="cos 10800 17694720"/>
                <a:gd name="G3" fmla="sin 10800 11783493"/>
                <a:gd name="G4" fmla="cos 10800 11783493"/>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837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1" y="10812"/>
                    <a:pt x="0" y="10824"/>
                    <a:pt x="0" y="10836"/>
                  </a:cubicBezTo>
                  <a:lnTo>
                    <a:pt x="10800" y="10800"/>
                  </a:lnTo>
                  <a:close/>
                </a:path>
              </a:pathLst>
            </a:custGeom>
            <a:solidFill>
              <a:schemeClr val="accent1"/>
            </a:solidFill>
            <a:ln w="3175">
              <a:noFill/>
              <a:miter lim="800000"/>
              <a:headEnd type="none" w="sm" len="sm"/>
              <a:tailEnd type="none" w="sm" len="sm"/>
            </a:ln>
            <a:effectLst/>
          </p:spPr>
          <p:txBody>
            <a:bodyPr wrap="none" lIns="101882" tIns="50941" rIns="101882" bIns="50941" anchor="ctr"/>
            <a:lstStyle/>
            <a:p>
              <a:endParaRPr lang="en-US" dirty="0"/>
            </a:p>
          </p:txBody>
        </p:sp>
      </p:grpSp>
      <p:sp>
        <p:nvSpPr>
          <p:cNvPr id="153607" name="Rectangle 7"/>
          <p:cNvSpPr>
            <a:spLocks noGrp="1" noChangeArrowheads="1"/>
          </p:cNvSpPr>
          <p:nvPr>
            <p:ph type="title"/>
          </p:nvPr>
        </p:nvSpPr>
        <p:spPr>
          <a:xfrm>
            <a:off x="585788" y="373063"/>
            <a:ext cx="7309146" cy="608012"/>
          </a:xfrm>
          <a:noFill/>
          <a:ln/>
        </p:spPr>
        <p:txBody>
          <a:bodyPr/>
          <a:lstStyle/>
          <a:p>
            <a:r>
              <a:rPr lang="en-US" sz="1800" dirty="0" smtClean="0"/>
              <a:t>Innovation Process Analysis: Summary</a:t>
            </a:r>
            <a:br>
              <a:rPr lang="en-US" sz="1800" dirty="0" smtClean="0"/>
            </a:br>
            <a:r>
              <a:rPr lang="en-US" sz="1800" dirty="0" smtClean="0">
                <a:solidFill>
                  <a:schemeClr val="tx1"/>
                </a:solidFill>
              </a:rPr>
              <a:t>EDH is in a position to build on past success and to move closer to its aspiration of becoming the global sport information supplier </a:t>
            </a:r>
            <a:r>
              <a:rPr lang="en-US" sz="1800" dirty="0"/>
              <a:t/>
            </a:r>
            <a:br>
              <a:rPr lang="en-US" sz="1800" dirty="0"/>
            </a:br>
            <a:endParaRPr lang="en-US" sz="1800" dirty="0">
              <a:solidFill>
                <a:schemeClr val="tx1"/>
              </a:solidFill>
            </a:endParaRPr>
          </a:p>
        </p:txBody>
      </p:sp>
      <p:sp>
        <p:nvSpPr>
          <p:cNvPr id="153608" name="Oval 8"/>
          <p:cNvSpPr>
            <a:spLocks noChangeArrowheads="1"/>
          </p:cNvSpPr>
          <p:nvPr/>
        </p:nvSpPr>
        <p:spPr bwMode="gray">
          <a:xfrm>
            <a:off x="3792538" y="3053635"/>
            <a:ext cx="1533525" cy="1530350"/>
          </a:xfrm>
          <a:prstGeom prst="ellipse">
            <a:avLst/>
          </a:prstGeom>
          <a:solidFill>
            <a:schemeClr val="bg1"/>
          </a:solidFill>
          <a:ln w="3175">
            <a:noFill/>
            <a:round/>
            <a:headEnd type="none" w="sm" len="sm"/>
            <a:tailEnd type="none" w="sm" len="sm"/>
          </a:ln>
          <a:effectLst/>
        </p:spPr>
        <p:txBody>
          <a:bodyPr wrap="none" lIns="95759" tIns="47879" rIns="95759" bIns="47879" anchor="ctr"/>
          <a:lstStyle/>
          <a:p>
            <a:pPr defTabSz="957263" eaLnBrk="0" hangingPunct="0">
              <a:buFontTx/>
              <a:buNone/>
            </a:pPr>
            <a:endParaRPr lang="en-US" sz="1400" dirty="0"/>
          </a:p>
        </p:txBody>
      </p:sp>
      <p:sp>
        <p:nvSpPr>
          <p:cNvPr id="153609" name="Freeform 9"/>
          <p:cNvSpPr>
            <a:spLocks/>
          </p:cNvSpPr>
          <p:nvPr/>
        </p:nvSpPr>
        <p:spPr bwMode="auto">
          <a:xfrm flipH="1" flipV="1">
            <a:off x="5711823" y="1318179"/>
            <a:ext cx="2849563"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0" name="Freeform 10"/>
          <p:cNvSpPr>
            <a:spLocks/>
          </p:cNvSpPr>
          <p:nvPr/>
        </p:nvSpPr>
        <p:spPr bwMode="auto">
          <a:xfrm flipV="1">
            <a:off x="585788" y="1318179"/>
            <a:ext cx="2849562" cy="2303291"/>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153611" name="Freeform 11"/>
          <p:cNvSpPr>
            <a:spLocks/>
          </p:cNvSpPr>
          <p:nvPr/>
        </p:nvSpPr>
        <p:spPr bwMode="auto">
          <a:xfrm flipH="1">
            <a:off x="5711823" y="4036258"/>
            <a:ext cx="2849563" cy="2311122"/>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1"/>
              </a:gs>
            </a:gsLst>
            <a:lin ang="0" scaled="1"/>
          </a:gradFill>
          <a:ln w="9525" cap="flat" cmpd="sng">
            <a:noFill/>
            <a:prstDash val="solid"/>
            <a:round/>
            <a:headEnd type="none" w="med" len="med"/>
            <a:tailEnd type="none" w="med" len="med"/>
          </a:ln>
          <a:effectLst/>
        </p:spPr>
        <p:txBody>
          <a:bodyPr wrap="none" lIns="0" tIns="0" rIns="0" bIns="0" anchor="ctr"/>
          <a:lstStyle/>
          <a:p>
            <a:endParaRPr lang="en-GB" dirty="0"/>
          </a:p>
        </p:txBody>
      </p:sp>
      <p:sp>
        <p:nvSpPr>
          <p:cNvPr id="153618" name="Text Box 18"/>
          <p:cNvSpPr txBox="1">
            <a:spLocks noChangeArrowheads="1"/>
          </p:cNvSpPr>
          <p:nvPr/>
        </p:nvSpPr>
        <p:spPr bwMode="auto">
          <a:xfrm>
            <a:off x="3278041" y="2515044"/>
            <a:ext cx="114155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Strength</a:t>
            </a:r>
            <a:endParaRPr lang="en-US" sz="3600" b="1" dirty="0"/>
          </a:p>
        </p:txBody>
      </p:sp>
      <p:sp>
        <p:nvSpPr>
          <p:cNvPr id="26" name="Text Box 18"/>
          <p:cNvSpPr txBox="1">
            <a:spLocks noChangeArrowheads="1"/>
          </p:cNvSpPr>
          <p:nvPr/>
        </p:nvSpPr>
        <p:spPr bwMode="auto">
          <a:xfrm>
            <a:off x="4630386" y="2515044"/>
            <a:ext cx="1622653"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Weaknesses</a:t>
            </a:r>
            <a:endParaRPr lang="en-US" sz="3600" b="1" dirty="0"/>
          </a:p>
        </p:txBody>
      </p:sp>
      <p:sp>
        <p:nvSpPr>
          <p:cNvPr id="27" name="Content Placeholder 2"/>
          <p:cNvSpPr txBox="1">
            <a:spLocks/>
          </p:cNvSpPr>
          <p:nvPr/>
        </p:nvSpPr>
        <p:spPr>
          <a:xfrm>
            <a:off x="205375" y="1329831"/>
            <a:ext cx="2874693"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400" kern="0" dirty="0" smtClean="0">
                <a:latin typeface="+mn-lt"/>
              </a:rPr>
              <a:t>Innovative firm with inspirational leadership  </a:t>
            </a:r>
          </a:p>
          <a:p>
            <a:pPr marL="180975" lvl="0" indent="-180975" algn="l" defTabSz="939800">
              <a:spcBef>
                <a:spcPts val="200"/>
              </a:spcBef>
              <a:buClr>
                <a:schemeClr val="tx1"/>
              </a:buClr>
              <a:buFont typeface="Wingdings" pitchFamily="2" charset="2"/>
              <a:buChar char="§"/>
            </a:pPr>
            <a:r>
              <a:rPr lang="en-GB" sz="1400" kern="0" dirty="0" smtClean="0">
                <a:latin typeface="+mn-lt"/>
              </a:rPr>
              <a:t>Strong cash flow from solid sales and low production costs </a:t>
            </a:r>
          </a:p>
          <a:p>
            <a:pPr marL="180975" lvl="0" indent="-180975" algn="l" defTabSz="939800">
              <a:spcBef>
                <a:spcPts val="200"/>
              </a:spcBef>
              <a:buClr>
                <a:schemeClr val="tx1"/>
              </a:buClr>
              <a:buFont typeface="Wingdings" pitchFamily="2" charset="2"/>
              <a:buChar char="§"/>
            </a:pPr>
            <a:r>
              <a:rPr lang="en-GB" sz="1400" kern="0" dirty="0" smtClean="0">
                <a:latin typeface="+mn-lt"/>
              </a:rPr>
              <a:t>First to market and best in class advantage </a:t>
            </a:r>
          </a:p>
          <a:p>
            <a:pPr marL="180975" lvl="0" indent="-180975" algn="l" defTabSz="939800">
              <a:spcBef>
                <a:spcPts val="200"/>
              </a:spcBef>
              <a:buClr>
                <a:schemeClr val="tx1"/>
              </a:buClr>
              <a:buFont typeface="Wingdings" pitchFamily="2" charset="2"/>
              <a:buChar char="§"/>
            </a:pPr>
            <a:r>
              <a:rPr lang="en-GB" sz="1400" kern="0" dirty="0" smtClean="0">
                <a:latin typeface="+mn-lt"/>
              </a:rPr>
              <a:t>High margin market segment</a:t>
            </a:r>
          </a:p>
          <a:p>
            <a:pPr marL="180975" lvl="0" indent="-180975" algn="l" defTabSz="939800">
              <a:spcBef>
                <a:spcPts val="200"/>
              </a:spcBef>
              <a:buClr>
                <a:schemeClr val="tx1"/>
              </a:buClr>
              <a:buFont typeface="Wingdings" pitchFamily="2" charset="2"/>
              <a:buChar char="§"/>
            </a:pPr>
            <a:r>
              <a:rPr lang="en-GB" sz="1400" kern="0" dirty="0" smtClean="0">
                <a:latin typeface="+mn-lt"/>
              </a:rPr>
              <a:t>HBD gives back 7% of  EDH equity this  year as agreed performance targets where met</a:t>
            </a:r>
          </a:p>
        </p:txBody>
      </p:sp>
      <p:sp>
        <p:nvSpPr>
          <p:cNvPr id="28" name="Content Placeholder 2"/>
          <p:cNvSpPr txBox="1">
            <a:spLocks/>
          </p:cNvSpPr>
          <p:nvPr/>
        </p:nvSpPr>
        <p:spPr>
          <a:xfrm>
            <a:off x="6337546" y="1329831"/>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400" kern="0" dirty="0" smtClean="0">
                <a:latin typeface="+mn-lt"/>
              </a:rPr>
              <a:t>Concentration of intellectual capital with a few individuals</a:t>
            </a:r>
          </a:p>
          <a:p>
            <a:pPr marL="180975" lvl="0" indent="-180975" algn="l" defTabSz="939800">
              <a:spcBef>
                <a:spcPts val="200"/>
              </a:spcBef>
              <a:buClr>
                <a:schemeClr val="tx1"/>
              </a:buClr>
              <a:buFont typeface="Wingdings" pitchFamily="2" charset="2"/>
              <a:buChar char="§"/>
            </a:pPr>
            <a:r>
              <a:rPr lang="en-GB" sz="1400" kern="0" dirty="0" smtClean="0">
                <a:latin typeface="+mn-lt"/>
              </a:rPr>
              <a:t>Limited production capacity could inhibit growth</a:t>
            </a:r>
          </a:p>
          <a:p>
            <a:pPr marL="180975" lvl="0" indent="-180975" algn="l" defTabSz="939800">
              <a:spcBef>
                <a:spcPts val="200"/>
              </a:spcBef>
              <a:buClr>
                <a:schemeClr val="tx1"/>
              </a:buClr>
              <a:buFont typeface="Wingdings" pitchFamily="2" charset="2"/>
              <a:buChar char="§"/>
            </a:pPr>
            <a:r>
              <a:rPr lang="en-GB" sz="1400" kern="0" dirty="0" smtClean="0">
                <a:latin typeface="+mn-lt"/>
              </a:rPr>
              <a:t>Considered a luxury product, not yet a necessity </a:t>
            </a:r>
          </a:p>
          <a:p>
            <a:pPr marL="180975" lvl="0" indent="-180975" algn="l" defTabSz="939800">
              <a:spcBef>
                <a:spcPts val="200"/>
              </a:spcBef>
              <a:buClr>
                <a:schemeClr val="tx1"/>
              </a:buClr>
              <a:buFont typeface="Wingdings" pitchFamily="2" charset="2"/>
              <a:buChar char="§"/>
            </a:pPr>
            <a:r>
              <a:rPr lang="en-GB" sz="1400" kern="0" dirty="0" smtClean="0">
                <a:latin typeface="+mn-lt"/>
              </a:rPr>
              <a:t>Small, South African based  operations could impede international growth</a:t>
            </a:r>
          </a:p>
        </p:txBody>
      </p:sp>
      <p:sp>
        <p:nvSpPr>
          <p:cNvPr id="30" name="Text Box 18"/>
          <p:cNvSpPr txBox="1">
            <a:spLocks noChangeArrowheads="1"/>
          </p:cNvSpPr>
          <p:nvPr/>
        </p:nvSpPr>
        <p:spPr bwMode="auto">
          <a:xfrm>
            <a:off x="4609080" y="4793779"/>
            <a:ext cx="1013319"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Threats</a:t>
            </a:r>
            <a:endParaRPr lang="en-US" sz="3600" b="1" dirty="0"/>
          </a:p>
        </p:txBody>
      </p:sp>
      <p:sp>
        <p:nvSpPr>
          <p:cNvPr id="32" name="Content Placeholder 2"/>
          <p:cNvSpPr txBox="1">
            <a:spLocks/>
          </p:cNvSpPr>
          <p:nvPr/>
        </p:nvSpPr>
        <p:spPr>
          <a:xfrm>
            <a:off x="6355008" y="4057259"/>
            <a:ext cx="2674791"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400" kern="0" dirty="0" smtClean="0">
                <a:latin typeface="+mn-lt"/>
              </a:rPr>
              <a:t>Limited capital to protect intellectual property patents from intrusion </a:t>
            </a:r>
          </a:p>
          <a:p>
            <a:pPr marL="180975" lvl="0" indent="-180975" algn="l" defTabSz="939800">
              <a:spcBef>
                <a:spcPts val="200"/>
              </a:spcBef>
              <a:buClr>
                <a:schemeClr val="tx1"/>
              </a:buClr>
              <a:buFont typeface="Wingdings" pitchFamily="2" charset="2"/>
              <a:buChar char="§"/>
            </a:pPr>
            <a:r>
              <a:rPr lang="en-GB" sz="1400" kern="0" dirty="0" smtClean="0">
                <a:latin typeface="+mn-lt"/>
              </a:rPr>
              <a:t>Majority of resources behind the FlightScope® brand results in lack of revenue diversification</a:t>
            </a:r>
          </a:p>
          <a:p>
            <a:pPr marL="180975" lvl="0" indent="-180975" algn="l" defTabSz="939800">
              <a:spcBef>
                <a:spcPts val="200"/>
              </a:spcBef>
              <a:buClr>
                <a:schemeClr val="tx1"/>
              </a:buClr>
              <a:buFont typeface="Wingdings" pitchFamily="2" charset="2"/>
              <a:buChar char="§"/>
            </a:pPr>
            <a:r>
              <a:rPr lang="en-GB" sz="1400" kern="0" dirty="0" smtClean="0">
                <a:latin typeface="+mn-lt"/>
              </a:rPr>
              <a:t>Exchange rate fluctuation risks</a:t>
            </a:r>
          </a:p>
        </p:txBody>
      </p:sp>
      <p:sp>
        <p:nvSpPr>
          <p:cNvPr id="34" name="Freeform 10"/>
          <p:cNvSpPr>
            <a:spLocks/>
          </p:cNvSpPr>
          <p:nvPr/>
        </p:nvSpPr>
        <p:spPr bwMode="auto">
          <a:xfrm>
            <a:off x="585788" y="4036258"/>
            <a:ext cx="2849562" cy="2355487"/>
          </a:xfrm>
          <a:custGeom>
            <a:avLst/>
            <a:gdLst/>
            <a:ahLst/>
            <a:cxnLst>
              <a:cxn ang="0">
                <a:pos x="18" y="0"/>
              </a:cxn>
              <a:cxn ang="0">
                <a:pos x="1968" y="0"/>
              </a:cxn>
              <a:cxn ang="0">
                <a:pos x="1968" y="828"/>
              </a:cxn>
              <a:cxn ang="0">
                <a:pos x="1646" y="1386"/>
              </a:cxn>
              <a:cxn ang="0">
                <a:pos x="0" y="1386"/>
              </a:cxn>
              <a:cxn ang="0">
                <a:pos x="18" y="0"/>
              </a:cxn>
            </a:cxnLst>
            <a:rect l="0" t="0" r="r" b="b"/>
            <a:pathLst>
              <a:path w="1968" h="1386">
                <a:moveTo>
                  <a:pt x="18" y="0"/>
                </a:moveTo>
                <a:lnTo>
                  <a:pt x="1968" y="0"/>
                </a:lnTo>
                <a:lnTo>
                  <a:pt x="1968" y="828"/>
                </a:lnTo>
                <a:lnTo>
                  <a:pt x="1646" y="1386"/>
                </a:lnTo>
                <a:lnTo>
                  <a:pt x="0" y="1386"/>
                </a:lnTo>
                <a:lnTo>
                  <a:pt x="18" y="0"/>
                </a:lnTo>
                <a:close/>
              </a:path>
            </a:pathLst>
          </a:custGeom>
          <a:gradFill rotWithShape="1">
            <a:gsLst>
              <a:gs pos="0">
                <a:schemeClr val="bg1"/>
              </a:gs>
              <a:gs pos="100000">
                <a:schemeClr val="accent2"/>
              </a:gs>
            </a:gsLst>
            <a:lin ang="0" scaled="1"/>
          </a:gradFill>
          <a:ln w="9525" cap="flat" cmpd="sng">
            <a:noFill/>
            <a:prstDash val="solid"/>
            <a:round/>
            <a:headEnd/>
            <a:tailEnd/>
          </a:ln>
          <a:effectLst/>
        </p:spPr>
        <p:txBody>
          <a:bodyPr wrap="none" lIns="0" tIns="0" rIns="0" bIns="0" anchor="ctr"/>
          <a:lstStyle/>
          <a:p>
            <a:endParaRPr lang="en-GB" dirty="0"/>
          </a:p>
        </p:txBody>
      </p:sp>
      <p:sp>
        <p:nvSpPr>
          <p:cNvPr id="31" name="Content Placeholder 2"/>
          <p:cNvSpPr txBox="1">
            <a:spLocks/>
          </p:cNvSpPr>
          <p:nvPr/>
        </p:nvSpPr>
        <p:spPr>
          <a:xfrm>
            <a:off x="222837" y="4073025"/>
            <a:ext cx="2874693" cy="1793240"/>
          </a:xfrm>
          <a:prstGeom prst="rect">
            <a:avLst/>
          </a:prstGeom>
        </p:spPr>
        <p:txBody>
          <a:bodyPr/>
          <a:lstStyle/>
          <a:p>
            <a:pPr marL="180975" lvl="0" indent="-180975" algn="l" defTabSz="939800">
              <a:spcBef>
                <a:spcPts val="200"/>
              </a:spcBef>
              <a:buClr>
                <a:schemeClr val="tx1"/>
              </a:buClr>
              <a:buFont typeface="Wingdings" pitchFamily="2" charset="2"/>
              <a:buChar char="§"/>
            </a:pPr>
            <a:r>
              <a:rPr lang="en-GB" sz="1400" kern="0" dirty="0" smtClean="0">
                <a:latin typeface="+mn-lt"/>
              </a:rPr>
              <a:t>Offer a high-end, “platinum” version of FlightScope® that is priced nearer competition’s  price level</a:t>
            </a:r>
          </a:p>
          <a:p>
            <a:pPr marL="180975" lvl="0" indent="-180975" algn="l" defTabSz="939800">
              <a:spcBef>
                <a:spcPts val="200"/>
              </a:spcBef>
              <a:buClr>
                <a:schemeClr val="tx1"/>
              </a:buClr>
              <a:buFont typeface="Wingdings" pitchFamily="2" charset="2"/>
              <a:buChar char="§"/>
            </a:pPr>
            <a:r>
              <a:rPr lang="en-GB" sz="1400" kern="0" dirty="0" smtClean="0">
                <a:latin typeface="+mn-lt"/>
              </a:rPr>
              <a:t>Expand into other sports such as baseball and table tennis</a:t>
            </a:r>
          </a:p>
          <a:p>
            <a:pPr marL="180975" lvl="0" indent="-180975" algn="l" defTabSz="939800">
              <a:spcBef>
                <a:spcPts val="200"/>
              </a:spcBef>
              <a:buClr>
                <a:schemeClr val="tx1"/>
              </a:buClr>
              <a:buFont typeface="Wingdings" pitchFamily="2" charset="2"/>
              <a:buChar char="§"/>
            </a:pPr>
            <a:r>
              <a:rPr lang="en-GB" sz="1400" kern="0" dirty="0" smtClean="0">
                <a:latin typeface="+mn-lt"/>
              </a:rPr>
              <a:t>Separate FlightScope’s ® golf operations into own entity to concentrate efforts on most promising market</a:t>
            </a:r>
          </a:p>
        </p:txBody>
      </p:sp>
      <p:sp>
        <p:nvSpPr>
          <p:cNvPr id="29" name="Text Box 18"/>
          <p:cNvSpPr txBox="1">
            <a:spLocks noChangeArrowheads="1"/>
          </p:cNvSpPr>
          <p:nvPr/>
        </p:nvSpPr>
        <p:spPr bwMode="auto">
          <a:xfrm>
            <a:off x="2866069" y="4793779"/>
            <a:ext cx="1553531" cy="394560"/>
          </a:xfrm>
          <a:prstGeom prst="rect">
            <a:avLst/>
          </a:prstGeom>
          <a:noFill/>
          <a:ln w="12700">
            <a:noFill/>
            <a:miter lim="800000"/>
            <a:headEnd type="none" w="sm" len="sm"/>
            <a:tailEnd type="none" w="sm" len="sm"/>
          </a:ln>
          <a:effectLst/>
        </p:spPr>
        <p:txBody>
          <a:bodyPr wrap="none" lIns="42972" tIns="42972" rIns="42972" bIns="42972" anchor="ctr">
            <a:spAutoFit/>
          </a:bodyPr>
          <a:lstStyle/>
          <a:p>
            <a:pPr algn="r" defTabSz="858838" eaLnBrk="0" hangingPunct="0">
              <a:buFontTx/>
              <a:buNone/>
            </a:pPr>
            <a:r>
              <a:rPr lang="en-US" sz="2000" b="1" dirty="0" smtClean="0"/>
              <a:t>Opportunity</a:t>
            </a:r>
            <a:endParaRPr lang="en-US" sz="3600" b="1" dirty="0"/>
          </a:p>
        </p:txBody>
      </p:sp>
      <p:pic>
        <p:nvPicPr>
          <p:cNvPr id="1961986" name="Picture 2"/>
          <p:cNvPicPr>
            <a:picLocks noChangeAspect="1" noChangeArrowheads="1"/>
          </p:cNvPicPr>
          <p:nvPr/>
        </p:nvPicPr>
        <p:blipFill>
          <a:blip r:embed="rId3" cstate="print"/>
          <a:srcRect/>
          <a:stretch>
            <a:fillRect/>
          </a:stretch>
        </p:blipFill>
        <p:spPr bwMode="auto">
          <a:xfrm>
            <a:off x="7894934" y="211054"/>
            <a:ext cx="1103861" cy="789543"/>
          </a:xfrm>
          <a:prstGeom prst="rect">
            <a:avLst/>
          </a:prstGeom>
          <a:noFill/>
          <a:ln w="9525">
            <a:noFill/>
            <a:miter lim="800000"/>
            <a:headEnd/>
            <a:tailEnd/>
          </a:ln>
          <a:effectLst/>
        </p:spPr>
      </p:pic>
      <p:pic>
        <p:nvPicPr>
          <p:cNvPr id="24" name="Picture 2" descr="http://www.gmintgolfschools.co.uk/Links/FINAL%20EDH_FlightScope_logo_Pantone%20copy.jpg"/>
          <p:cNvPicPr>
            <a:picLocks noChangeAspect="1" noChangeArrowheads="1"/>
          </p:cNvPicPr>
          <p:nvPr/>
        </p:nvPicPr>
        <p:blipFill>
          <a:blip r:embed="rId4" cstate="print"/>
          <a:srcRect/>
          <a:stretch>
            <a:fillRect/>
          </a:stretch>
        </p:blipFill>
        <p:spPr bwMode="auto">
          <a:xfrm>
            <a:off x="4084486" y="3359287"/>
            <a:ext cx="982340" cy="90182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5"/>
          <p:cNvSpPr>
            <a:spLocks noChangeArrowheads="1"/>
          </p:cNvSpPr>
          <p:nvPr/>
        </p:nvSpPr>
        <p:spPr bwMode="auto">
          <a:xfrm>
            <a:off x="1321709" y="4674477"/>
            <a:ext cx="6542800" cy="1393631"/>
          </a:xfrm>
          <a:prstGeom prst="rect">
            <a:avLst/>
          </a:prstGeom>
          <a:solidFill>
            <a:schemeClr val="accent2"/>
          </a:solidFill>
          <a:ln w="28575" algn="ctr">
            <a:noFill/>
            <a:miter lim="800000"/>
            <a:headEnd/>
            <a:tailEnd/>
          </a:ln>
          <a:effectLst/>
        </p:spPr>
        <p:txBody>
          <a:bodyPr wrap="none" lIns="0" tIns="0" rIns="0" bIns="0" anchor="ctr"/>
          <a:lstStyle/>
          <a:p>
            <a:endParaRPr lang="fr-FR" dirty="0"/>
          </a:p>
        </p:txBody>
      </p:sp>
      <p:sp>
        <p:nvSpPr>
          <p:cNvPr id="26" name="Rectangle 26"/>
          <p:cNvSpPr>
            <a:spLocks noChangeArrowheads="1"/>
          </p:cNvSpPr>
          <p:nvPr/>
        </p:nvSpPr>
        <p:spPr bwMode="auto">
          <a:xfrm>
            <a:off x="1595196" y="4766564"/>
            <a:ext cx="3375470" cy="303168"/>
          </a:xfrm>
          <a:prstGeom prst="rect">
            <a:avLst/>
          </a:prstGeom>
          <a:noFill/>
          <a:ln w="12700">
            <a:noFill/>
            <a:miter lim="800000"/>
            <a:headEnd/>
            <a:tailEnd/>
          </a:ln>
          <a:effectLst/>
        </p:spPr>
        <p:txBody>
          <a:bodyPr lIns="0" tIns="0" rIns="0" bIns="0">
            <a:spAutoFit/>
          </a:bodyPr>
          <a:lstStyle/>
          <a:p>
            <a:pPr algn="l" defTabSz="979488">
              <a:buClr>
                <a:schemeClr val="tx1"/>
              </a:buClr>
              <a:buFont typeface="Wingdings" pitchFamily="2" charset="2"/>
              <a:buNone/>
            </a:pPr>
            <a:r>
              <a:rPr lang="fr-FR" sz="1800" b="1" dirty="0" smtClean="0"/>
              <a:t>Production</a:t>
            </a:r>
            <a:endParaRPr lang="fr-FR" sz="1800" b="1" dirty="0"/>
          </a:p>
        </p:txBody>
      </p:sp>
      <p:sp>
        <p:nvSpPr>
          <p:cNvPr id="1832985" name="Rectangle 25"/>
          <p:cNvSpPr>
            <a:spLocks noChangeArrowheads="1"/>
          </p:cNvSpPr>
          <p:nvPr/>
        </p:nvSpPr>
        <p:spPr bwMode="auto">
          <a:xfrm>
            <a:off x="1290176" y="1139896"/>
            <a:ext cx="6542800" cy="3443778"/>
          </a:xfrm>
          <a:prstGeom prst="rect">
            <a:avLst/>
          </a:prstGeom>
          <a:solidFill>
            <a:schemeClr val="accent2"/>
          </a:solidFill>
          <a:ln w="28575" algn="ctr">
            <a:noFill/>
            <a:miter lim="800000"/>
            <a:headEnd/>
            <a:tailEnd/>
          </a:ln>
          <a:effectLst/>
        </p:spPr>
        <p:txBody>
          <a:bodyPr wrap="none" lIns="0" tIns="0" rIns="0" bIns="0" anchor="ctr"/>
          <a:lstStyle/>
          <a:p>
            <a:endParaRPr lang="fr-FR" dirty="0"/>
          </a:p>
        </p:txBody>
      </p:sp>
      <p:sp>
        <p:nvSpPr>
          <p:cNvPr id="1832965" name="Text Box 5"/>
          <p:cNvSpPr txBox="1">
            <a:spLocks noChangeArrowheads="1"/>
          </p:cNvSpPr>
          <p:nvPr/>
        </p:nvSpPr>
        <p:spPr bwMode="auto">
          <a:xfrm>
            <a:off x="1613104" y="1566621"/>
            <a:ext cx="5881098" cy="726265"/>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Consider separating FlightScope’s ® golf effort from other sports offering to focus resources this high potential area</a:t>
            </a:r>
          </a:p>
        </p:txBody>
      </p:sp>
      <p:sp>
        <p:nvSpPr>
          <p:cNvPr id="1832966" name="Text Box 6"/>
          <p:cNvSpPr txBox="1">
            <a:spLocks noChangeArrowheads="1"/>
          </p:cNvSpPr>
          <p:nvPr/>
        </p:nvSpPr>
        <p:spPr bwMode="auto">
          <a:xfrm>
            <a:off x="1613104" y="2376285"/>
            <a:ext cx="5876754" cy="714103"/>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Offer fully equipped FlightScope premium package option with included accessories at price point comparable to TrackMan™</a:t>
            </a:r>
          </a:p>
        </p:txBody>
      </p:sp>
      <p:sp>
        <p:nvSpPr>
          <p:cNvPr id="1832967" name="Text Box 7"/>
          <p:cNvSpPr txBox="1">
            <a:spLocks noChangeArrowheads="1"/>
          </p:cNvSpPr>
          <p:nvPr/>
        </p:nvSpPr>
        <p:spPr bwMode="auto">
          <a:xfrm>
            <a:off x="1613104" y="3017415"/>
            <a:ext cx="5876754" cy="726265"/>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Continue to upgrade website with new features and graphics to match quality level of tennis partners JAGRO and surpass professionalism of TrackMan™ site</a:t>
            </a:r>
          </a:p>
        </p:txBody>
      </p:sp>
      <p:sp>
        <p:nvSpPr>
          <p:cNvPr id="1832968" name="Text Box 8"/>
          <p:cNvSpPr txBox="1">
            <a:spLocks noChangeArrowheads="1"/>
          </p:cNvSpPr>
          <p:nvPr/>
        </p:nvSpPr>
        <p:spPr bwMode="auto">
          <a:xfrm>
            <a:off x="1613104" y="5089214"/>
            <a:ext cx="5876754" cy="724527"/>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Prepare production capabilities for increased volume of sales as a result of increased promotional efforts – evaluate potential outsourcing, sub-outsources or new facilities options</a:t>
            </a:r>
          </a:p>
        </p:txBody>
      </p:sp>
      <p:sp>
        <p:nvSpPr>
          <p:cNvPr id="1832971" name="Oval 11"/>
          <p:cNvSpPr>
            <a:spLocks noChangeArrowheads="1"/>
          </p:cNvSpPr>
          <p:nvPr/>
        </p:nvSpPr>
        <p:spPr bwMode="auto">
          <a:xfrm>
            <a:off x="1676450" y="1639595"/>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a:latin typeface="Arial Black" pitchFamily="34" charset="0"/>
              </a:rPr>
              <a:t>1</a:t>
            </a:r>
          </a:p>
        </p:txBody>
      </p:sp>
      <p:sp>
        <p:nvSpPr>
          <p:cNvPr id="1832972" name="Oval 12"/>
          <p:cNvSpPr>
            <a:spLocks noChangeArrowheads="1"/>
          </p:cNvSpPr>
          <p:nvPr/>
        </p:nvSpPr>
        <p:spPr bwMode="auto">
          <a:xfrm>
            <a:off x="1676450" y="2376286"/>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a:latin typeface="Arial Black" pitchFamily="34" charset="0"/>
              </a:rPr>
              <a:t>2</a:t>
            </a:r>
          </a:p>
        </p:txBody>
      </p:sp>
      <p:sp>
        <p:nvSpPr>
          <p:cNvPr id="1832973" name="Oval 13"/>
          <p:cNvSpPr>
            <a:spLocks noChangeArrowheads="1"/>
          </p:cNvSpPr>
          <p:nvPr/>
        </p:nvSpPr>
        <p:spPr bwMode="auto">
          <a:xfrm>
            <a:off x="1676450" y="3090389"/>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a:latin typeface="Arial Black" pitchFamily="34" charset="0"/>
              </a:rPr>
              <a:t>3</a:t>
            </a:r>
          </a:p>
        </p:txBody>
      </p:sp>
      <p:sp>
        <p:nvSpPr>
          <p:cNvPr id="1832974" name="Oval 14"/>
          <p:cNvSpPr>
            <a:spLocks noChangeArrowheads="1"/>
          </p:cNvSpPr>
          <p:nvPr/>
        </p:nvSpPr>
        <p:spPr bwMode="auto">
          <a:xfrm>
            <a:off x="1676450" y="5162188"/>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smtClean="0">
                <a:latin typeface="Arial Black" pitchFamily="34" charset="0"/>
              </a:rPr>
              <a:t>5</a:t>
            </a:r>
            <a:endParaRPr lang="fr-FR" dirty="0">
              <a:latin typeface="Arial Black" pitchFamily="34" charset="0"/>
            </a:endParaRPr>
          </a:p>
        </p:txBody>
      </p:sp>
      <p:sp>
        <p:nvSpPr>
          <p:cNvPr id="1832986" name="Rectangle 26"/>
          <p:cNvSpPr>
            <a:spLocks noChangeArrowheads="1"/>
          </p:cNvSpPr>
          <p:nvPr/>
        </p:nvSpPr>
        <p:spPr bwMode="auto">
          <a:xfrm>
            <a:off x="1595194" y="1184686"/>
            <a:ext cx="3375470" cy="303168"/>
          </a:xfrm>
          <a:prstGeom prst="rect">
            <a:avLst/>
          </a:prstGeom>
          <a:noFill/>
          <a:ln w="12700">
            <a:noFill/>
            <a:miter lim="800000"/>
            <a:headEnd/>
            <a:tailEnd/>
          </a:ln>
          <a:effectLst/>
        </p:spPr>
        <p:txBody>
          <a:bodyPr lIns="0" tIns="0" rIns="0" bIns="0">
            <a:spAutoFit/>
          </a:bodyPr>
          <a:lstStyle/>
          <a:p>
            <a:pPr algn="l" defTabSz="979488">
              <a:buClr>
                <a:schemeClr val="tx1"/>
              </a:buClr>
              <a:buFont typeface="Wingdings" pitchFamily="2" charset="2"/>
              <a:buNone/>
            </a:pPr>
            <a:r>
              <a:rPr lang="fr-FR" sz="1800" b="1" dirty="0" smtClean="0"/>
              <a:t>Product</a:t>
            </a:r>
            <a:endParaRPr lang="fr-FR" sz="1800" b="1" dirty="0"/>
          </a:p>
        </p:txBody>
      </p:sp>
      <p:sp>
        <p:nvSpPr>
          <p:cNvPr id="27" name="Text Box 7"/>
          <p:cNvSpPr txBox="1">
            <a:spLocks noChangeArrowheads="1"/>
          </p:cNvSpPr>
          <p:nvPr/>
        </p:nvSpPr>
        <p:spPr bwMode="auto">
          <a:xfrm>
            <a:off x="1601682" y="3747156"/>
            <a:ext cx="5876754" cy="726265"/>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Leverage new sales/marketing location to further image as a global leading brand and deter larger competitors from entering the market</a:t>
            </a:r>
          </a:p>
        </p:txBody>
      </p:sp>
      <p:sp>
        <p:nvSpPr>
          <p:cNvPr id="28" name="Oval 13"/>
          <p:cNvSpPr>
            <a:spLocks noChangeArrowheads="1"/>
          </p:cNvSpPr>
          <p:nvPr/>
        </p:nvSpPr>
        <p:spPr bwMode="auto">
          <a:xfrm>
            <a:off x="1680794" y="3820130"/>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a:latin typeface="Arial Black" pitchFamily="34" charset="0"/>
              </a:rPr>
              <a:t>4</a:t>
            </a:r>
          </a:p>
        </p:txBody>
      </p:sp>
      <p:sp>
        <p:nvSpPr>
          <p:cNvPr id="1832962" name="Rectangle 2"/>
          <p:cNvSpPr>
            <a:spLocks noGrp="1" noChangeArrowheads="1"/>
          </p:cNvSpPr>
          <p:nvPr>
            <p:ph type="title"/>
          </p:nvPr>
        </p:nvSpPr>
        <p:spPr>
          <a:xfrm>
            <a:off x="584589" y="376238"/>
            <a:ext cx="7954963" cy="608012"/>
          </a:xfrm>
        </p:spPr>
        <p:txBody>
          <a:bodyPr/>
          <a:lstStyle/>
          <a:p>
            <a:r>
              <a:rPr lang="fr-FR" sz="2400" dirty="0" smtClean="0"/>
              <a:t>Key Suggestions I of II</a:t>
            </a:r>
            <a:r>
              <a:rPr lang="fr-FR" sz="2400" dirty="0"/>
              <a:t/>
            </a:r>
            <a:br>
              <a:rPr lang="fr-FR" sz="2400" dirty="0"/>
            </a:br>
            <a:endParaRPr lang="fr-FR" sz="2400" b="0" dirty="0">
              <a:solidFill>
                <a:schemeClr val="tx1"/>
              </a:solidFill>
            </a:endParaRPr>
          </a:p>
        </p:txBody>
      </p:sp>
      <p:sp>
        <p:nvSpPr>
          <p:cNvPr id="23" name="Text Box 5"/>
          <p:cNvSpPr txBox="1">
            <a:spLocks noChangeArrowheads="1"/>
          </p:cNvSpPr>
          <p:nvPr/>
        </p:nvSpPr>
        <p:spPr bwMode="auto">
          <a:xfrm>
            <a:off x="1608760" y="1451752"/>
            <a:ext cx="5881098" cy="924534"/>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Consider separating FlightScope® golf division from rest of company, so as to focus resources and entrepreneurial attention on areas with future potential and appoint a sales focused CEO to drive FlightScope sales and market penetration</a:t>
            </a:r>
          </a:p>
        </p:txBody>
      </p:sp>
      <p:sp>
        <p:nvSpPr>
          <p:cNvPr id="24" name="Oval 11"/>
          <p:cNvSpPr>
            <a:spLocks noChangeArrowheads="1"/>
          </p:cNvSpPr>
          <p:nvPr/>
        </p:nvSpPr>
        <p:spPr bwMode="auto">
          <a:xfrm>
            <a:off x="1676450" y="1488434"/>
            <a:ext cx="300444" cy="302321"/>
          </a:xfrm>
          <a:prstGeom prst="ellipse">
            <a:avLst/>
          </a:prstGeom>
          <a:solidFill>
            <a:schemeClr val="accent2"/>
          </a:solidFill>
          <a:ln w="9525">
            <a:solidFill>
              <a:schemeClr val="bg1"/>
            </a:solidFill>
            <a:round/>
            <a:headEnd/>
            <a:tailEnd/>
          </a:ln>
          <a:effectLst/>
        </p:spPr>
        <p:txBody>
          <a:bodyPr wrap="none" lIns="0" tIns="0" rIns="0" bIns="0" anchor="ctr"/>
          <a:lstStyle/>
          <a:p>
            <a:r>
              <a:rPr lang="fr-FR" dirty="0">
                <a:latin typeface="Arial Black" pitchFamily="34" charset="0"/>
              </a:rPr>
              <a:t>1</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title"/>
          </p:nvPr>
        </p:nvSpPr>
        <p:spPr>
          <a:xfrm>
            <a:off x="603250" y="376238"/>
            <a:ext cx="7954963" cy="1116646"/>
          </a:xfrm>
        </p:spPr>
        <p:txBody>
          <a:bodyPr/>
          <a:lstStyle/>
          <a:p>
            <a:r>
              <a:rPr lang="en-GB" sz="2400" dirty="0" smtClean="0"/>
              <a:t>Key Suggestions II of II </a:t>
            </a:r>
            <a:br>
              <a:rPr lang="en-GB" sz="2400" dirty="0" smtClean="0"/>
            </a:br>
            <a:endParaRPr lang="en-GB" sz="2400" b="0" dirty="0">
              <a:solidFill>
                <a:schemeClr val="tx1"/>
              </a:solidFill>
            </a:endParaRPr>
          </a:p>
        </p:txBody>
      </p:sp>
      <p:grpSp>
        <p:nvGrpSpPr>
          <p:cNvPr id="33" name="Group 32"/>
          <p:cNvGrpSpPr/>
          <p:nvPr/>
        </p:nvGrpSpPr>
        <p:grpSpPr>
          <a:xfrm>
            <a:off x="1324603" y="1224862"/>
            <a:ext cx="6524139" cy="4599305"/>
            <a:chOff x="2819399" y="1492884"/>
            <a:chExt cx="5738813" cy="4599305"/>
          </a:xfrm>
        </p:grpSpPr>
        <p:sp>
          <p:nvSpPr>
            <p:cNvPr id="24" name="Rectangle 25"/>
            <p:cNvSpPr>
              <a:spLocks noChangeArrowheads="1"/>
            </p:cNvSpPr>
            <p:nvPr/>
          </p:nvSpPr>
          <p:spPr bwMode="auto">
            <a:xfrm>
              <a:off x="2819399" y="1492884"/>
              <a:ext cx="5738813" cy="4599305"/>
            </a:xfrm>
            <a:prstGeom prst="rect">
              <a:avLst/>
            </a:prstGeom>
            <a:solidFill>
              <a:schemeClr val="accent2"/>
            </a:solidFill>
            <a:ln w="28575" algn="ctr">
              <a:noFill/>
              <a:miter lim="800000"/>
              <a:headEnd/>
              <a:tailEnd/>
            </a:ln>
            <a:effectLst/>
          </p:spPr>
          <p:txBody>
            <a:bodyPr wrap="none" lIns="0" tIns="0" rIns="0" bIns="0" anchor="ctr"/>
            <a:lstStyle/>
            <a:p>
              <a:endParaRPr lang="en-GB" dirty="0"/>
            </a:p>
          </p:txBody>
        </p:sp>
        <p:sp>
          <p:nvSpPr>
            <p:cNvPr id="25" name="Rectangle 26"/>
            <p:cNvSpPr>
              <a:spLocks noChangeArrowheads="1"/>
            </p:cNvSpPr>
            <p:nvPr/>
          </p:nvSpPr>
          <p:spPr bwMode="auto">
            <a:xfrm>
              <a:off x="3076162" y="1521040"/>
              <a:ext cx="2960688" cy="276999"/>
            </a:xfrm>
            <a:prstGeom prst="rect">
              <a:avLst/>
            </a:prstGeom>
            <a:noFill/>
            <a:ln w="12700">
              <a:noFill/>
              <a:miter lim="800000"/>
              <a:headEnd/>
              <a:tailEnd/>
            </a:ln>
            <a:effectLst/>
          </p:spPr>
          <p:txBody>
            <a:bodyPr lIns="0" tIns="0" rIns="0" bIns="0">
              <a:spAutoFit/>
            </a:bodyPr>
            <a:lstStyle/>
            <a:p>
              <a:pPr algn="l" defTabSz="979488">
                <a:buClr>
                  <a:schemeClr val="tx1"/>
                </a:buClr>
                <a:buFont typeface="Wingdings" pitchFamily="2" charset="2"/>
                <a:buNone/>
              </a:pPr>
              <a:r>
                <a:rPr lang="en-GB" sz="1800" b="1" dirty="0" smtClean="0"/>
                <a:t>Sales &amp; Distribution</a:t>
              </a:r>
              <a:endParaRPr lang="en-GB" sz="1800" b="1" dirty="0"/>
            </a:p>
          </p:txBody>
        </p:sp>
        <p:sp>
          <p:nvSpPr>
            <p:cNvPr id="1832963" name="Text Box 3"/>
            <p:cNvSpPr txBox="1">
              <a:spLocks noChangeArrowheads="1"/>
            </p:cNvSpPr>
            <p:nvPr/>
          </p:nvSpPr>
          <p:spPr bwMode="auto">
            <a:xfrm>
              <a:off x="3074988" y="4533900"/>
              <a:ext cx="5154612" cy="768350"/>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Making the use of credit cards and other financing options for purchase, especially to US customers must be an urgent priority </a:t>
              </a:r>
            </a:p>
          </p:txBody>
        </p:sp>
        <p:sp>
          <p:nvSpPr>
            <p:cNvPr id="1832964" name="Text Box 4"/>
            <p:cNvSpPr txBox="1">
              <a:spLocks noChangeArrowheads="1"/>
            </p:cNvSpPr>
            <p:nvPr/>
          </p:nvSpPr>
          <p:spPr bwMode="auto">
            <a:xfrm>
              <a:off x="3074988" y="5253038"/>
              <a:ext cx="5154612" cy="661987"/>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Explore other sales opportunities and avenues: prep school and college golf teams, sales to large sports retailers or golf supply store in US market</a:t>
              </a:r>
            </a:p>
          </p:txBody>
        </p:sp>
        <p:sp>
          <p:nvSpPr>
            <p:cNvPr id="1832965" name="Text Box 5"/>
            <p:cNvSpPr txBox="1">
              <a:spLocks noChangeArrowheads="1"/>
            </p:cNvSpPr>
            <p:nvPr/>
          </p:nvSpPr>
          <p:spPr bwMode="auto">
            <a:xfrm>
              <a:off x="3074988" y="1882775"/>
              <a:ext cx="5154612" cy="663575"/>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Conduct a thorough competitive analysis of TrackMan™ to refine key differentiating features and focus sales strategy around targeting these differences</a:t>
              </a:r>
            </a:p>
          </p:txBody>
        </p:sp>
        <p:sp>
          <p:nvSpPr>
            <p:cNvPr id="1832966" name="Text Box 6"/>
            <p:cNvSpPr txBox="1">
              <a:spLocks noChangeArrowheads="1"/>
            </p:cNvSpPr>
            <p:nvPr/>
          </p:nvSpPr>
          <p:spPr bwMode="auto">
            <a:xfrm>
              <a:off x="3074988" y="2546350"/>
              <a:ext cx="5154612" cy="661988"/>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Consider hiring dedicated in-house US sales force to promote direct sales to customers</a:t>
              </a:r>
            </a:p>
          </p:txBody>
        </p:sp>
        <p:sp>
          <p:nvSpPr>
            <p:cNvPr id="1832967" name="Text Box 7"/>
            <p:cNvSpPr txBox="1">
              <a:spLocks noChangeArrowheads="1"/>
            </p:cNvSpPr>
            <p:nvPr/>
          </p:nvSpPr>
          <p:spPr bwMode="auto">
            <a:xfrm>
              <a:off x="3074988" y="3208338"/>
              <a:ext cx="5154612" cy="663575"/>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Explore options to partner with video game producer to feature technology in future developments and games</a:t>
              </a:r>
            </a:p>
          </p:txBody>
        </p:sp>
        <p:sp>
          <p:nvSpPr>
            <p:cNvPr id="1832968" name="Text Box 8"/>
            <p:cNvSpPr txBox="1">
              <a:spLocks noChangeArrowheads="1"/>
            </p:cNvSpPr>
            <p:nvPr/>
          </p:nvSpPr>
          <p:spPr bwMode="auto">
            <a:xfrm>
              <a:off x="3074988" y="3871913"/>
              <a:ext cx="5154612" cy="661987"/>
            </a:xfrm>
            <a:prstGeom prst="rect">
              <a:avLst/>
            </a:prstGeom>
            <a:solidFill>
              <a:schemeClr val="bg2">
                <a:lumMod val="20000"/>
                <a:lumOff val="80000"/>
              </a:schemeClr>
            </a:solidFill>
            <a:ln w="9525" algn="ctr">
              <a:solidFill>
                <a:schemeClr val="bg1"/>
              </a:solidFill>
              <a:miter lim="800000"/>
              <a:headEnd/>
              <a:tailEnd/>
            </a:ln>
            <a:effectLst/>
          </p:spPr>
          <p:txBody>
            <a:bodyPr lIns="72009" tIns="0" rIns="72009" bIns="0" anchor="ctr"/>
            <a:lstStyle/>
            <a:p>
              <a:pPr marL="330200" algn="l" defTabSz="939800">
                <a:buClr>
                  <a:schemeClr val="tx1"/>
                </a:buClr>
                <a:buSzPct val="60000"/>
                <a:buFont typeface="Wingdings" pitchFamily="2" charset="2"/>
                <a:buNone/>
              </a:pPr>
              <a:r>
                <a:rPr lang="en-GB" sz="1400" b="1" dirty="0" smtClean="0"/>
                <a:t>Partner with golf tournaments to ‘bring the FlightScope® experience to the fan’, featuring simulations, long drive contests, etc.</a:t>
              </a:r>
            </a:p>
          </p:txBody>
        </p:sp>
        <p:sp>
          <p:nvSpPr>
            <p:cNvPr id="1832970" name="Oval 10"/>
            <p:cNvSpPr>
              <a:spLocks noChangeArrowheads="1"/>
            </p:cNvSpPr>
            <p:nvPr/>
          </p:nvSpPr>
          <p:spPr bwMode="auto">
            <a:xfrm>
              <a:off x="3130550" y="5310188"/>
              <a:ext cx="263525"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11</a:t>
              </a:r>
              <a:endParaRPr lang="en-GB" dirty="0">
                <a:latin typeface="Arial Black" pitchFamily="34" charset="0"/>
              </a:endParaRPr>
            </a:p>
          </p:txBody>
        </p:sp>
        <p:sp>
          <p:nvSpPr>
            <p:cNvPr id="1832971" name="Oval 11"/>
            <p:cNvSpPr>
              <a:spLocks noChangeArrowheads="1"/>
            </p:cNvSpPr>
            <p:nvPr/>
          </p:nvSpPr>
          <p:spPr bwMode="auto">
            <a:xfrm>
              <a:off x="3130550" y="1949450"/>
              <a:ext cx="263525"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6</a:t>
              </a:r>
              <a:endParaRPr lang="en-GB" dirty="0">
                <a:latin typeface="Arial Black" pitchFamily="34" charset="0"/>
              </a:endParaRPr>
            </a:p>
          </p:txBody>
        </p:sp>
        <p:sp>
          <p:nvSpPr>
            <p:cNvPr id="1832972" name="Oval 12"/>
            <p:cNvSpPr>
              <a:spLocks noChangeArrowheads="1"/>
            </p:cNvSpPr>
            <p:nvPr/>
          </p:nvSpPr>
          <p:spPr bwMode="auto">
            <a:xfrm>
              <a:off x="3130550" y="2622550"/>
              <a:ext cx="263525"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7</a:t>
              </a:r>
              <a:endParaRPr lang="en-GB" dirty="0">
                <a:latin typeface="Arial Black" pitchFamily="34" charset="0"/>
              </a:endParaRPr>
            </a:p>
          </p:txBody>
        </p:sp>
        <p:sp>
          <p:nvSpPr>
            <p:cNvPr id="1832973" name="Oval 13"/>
            <p:cNvSpPr>
              <a:spLocks noChangeArrowheads="1"/>
            </p:cNvSpPr>
            <p:nvPr/>
          </p:nvSpPr>
          <p:spPr bwMode="auto">
            <a:xfrm>
              <a:off x="3130550" y="3275013"/>
              <a:ext cx="263525"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8</a:t>
              </a:r>
              <a:endParaRPr lang="en-GB" dirty="0">
                <a:latin typeface="Arial Black" pitchFamily="34" charset="0"/>
              </a:endParaRPr>
            </a:p>
          </p:txBody>
        </p:sp>
        <p:sp>
          <p:nvSpPr>
            <p:cNvPr id="1832974" name="Oval 14"/>
            <p:cNvSpPr>
              <a:spLocks noChangeArrowheads="1"/>
            </p:cNvSpPr>
            <p:nvPr/>
          </p:nvSpPr>
          <p:spPr bwMode="auto">
            <a:xfrm>
              <a:off x="3130550" y="3938588"/>
              <a:ext cx="263525"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9</a:t>
              </a:r>
              <a:endParaRPr lang="en-GB" dirty="0">
                <a:latin typeface="Arial Black" pitchFamily="34" charset="0"/>
              </a:endParaRPr>
            </a:p>
          </p:txBody>
        </p:sp>
        <p:sp>
          <p:nvSpPr>
            <p:cNvPr id="1832975" name="Oval 15"/>
            <p:cNvSpPr>
              <a:spLocks noChangeArrowheads="1"/>
            </p:cNvSpPr>
            <p:nvPr/>
          </p:nvSpPr>
          <p:spPr bwMode="auto">
            <a:xfrm>
              <a:off x="3130550" y="4600575"/>
              <a:ext cx="261938" cy="276225"/>
            </a:xfrm>
            <a:prstGeom prst="ellipse">
              <a:avLst/>
            </a:prstGeom>
            <a:solidFill>
              <a:schemeClr val="accent2"/>
            </a:solidFill>
            <a:ln w="9525">
              <a:solidFill>
                <a:schemeClr val="bg1"/>
              </a:solidFill>
              <a:round/>
              <a:headEnd/>
              <a:tailEnd/>
            </a:ln>
            <a:effectLst/>
          </p:spPr>
          <p:txBody>
            <a:bodyPr wrap="none" lIns="0" tIns="0" rIns="0" bIns="0" anchor="ctr"/>
            <a:lstStyle/>
            <a:p>
              <a:r>
                <a:rPr lang="en-GB" dirty="0" smtClean="0">
                  <a:latin typeface="Arial Black" pitchFamily="34" charset="0"/>
                </a:rPr>
                <a:t>10</a:t>
              </a:r>
              <a:endParaRPr lang="en-GB" dirty="0">
                <a:latin typeface="Arial Black" pitchFamily="34"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978" name="Rectangle 2"/>
          <p:cNvSpPr>
            <a:spLocks noChangeArrowheads="1"/>
          </p:cNvSpPr>
          <p:nvPr/>
        </p:nvSpPr>
        <p:spPr bwMode="ltGray">
          <a:xfrm>
            <a:off x="0" y="1604865"/>
            <a:ext cx="9144000" cy="2741613"/>
          </a:xfrm>
          <a:prstGeom prst="rect">
            <a:avLst/>
          </a:prstGeom>
          <a:solidFill>
            <a:srgbClr val="002060"/>
          </a:solidFill>
          <a:ln w="9525">
            <a:noFill/>
            <a:miter lim="800000"/>
            <a:headEnd/>
            <a:tailEnd/>
          </a:ln>
          <a:effectLst/>
        </p:spPr>
        <p:txBody>
          <a:bodyPr wrap="none" lIns="90736" tIns="45368" rIns="90736" bIns="45368" anchor="ctr"/>
          <a:lstStyle/>
          <a:p>
            <a:pPr defTabSz="908050"/>
            <a:endParaRPr lang="fr-FR" sz="2000" dirty="0"/>
          </a:p>
        </p:txBody>
      </p:sp>
      <p:sp>
        <p:nvSpPr>
          <p:cNvPr id="6" name="Content Placeholder 2"/>
          <p:cNvSpPr txBox="1">
            <a:spLocks/>
          </p:cNvSpPr>
          <p:nvPr/>
        </p:nvSpPr>
        <p:spPr>
          <a:xfrm>
            <a:off x="614680" y="5249705"/>
            <a:ext cx="7954963" cy="564832"/>
          </a:xfrm>
          <a:prstGeom prst="rect">
            <a:avLst/>
          </a:prstGeom>
        </p:spPr>
        <p:txBody>
          <a:bodyPr/>
          <a:lstStyle/>
          <a:p>
            <a:pPr marL="180975" marR="0" lvl="0" indent="0" defTabSz="939800" rtl="0" eaLnBrk="0" fontAlgn="base" latinLnBrk="0" hangingPunct="0">
              <a:lnSpc>
                <a:spcPct val="100000"/>
              </a:lnSpc>
              <a:spcBef>
                <a:spcPct val="60000"/>
              </a:spcBef>
              <a:spcAft>
                <a:spcPct val="0"/>
              </a:spcAft>
              <a:buClr>
                <a:schemeClr val="tx1"/>
              </a:buClr>
              <a:buSzTx/>
              <a:buFont typeface="Wingdings" pitchFamily="2" charset="2"/>
              <a:buNone/>
              <a:tabLst/>
              <a:defRPr/>
            </a:pPr>
            <a:r>
              <a:rPr kumimoji="0" lang="en-US" sz="1800" b="1" i="1" u="none" strike="noStrike" kern="0" cap="none" spc="0" normalizeH="0" baseline="0" noProof="0" dirty="0" smtClean="0">
                <a:ln>
                  <a:noFill/>
                </a:ln>
                <a:solidFill>
                  <a:schemeClr val="tx1"/>
                </a:solidFill>
                <a:effectLst/>
                <a:uLnTx/>
                <a:uFillTx/>
                <a:latin typeface="+mn-lt"/>
                <a:ea typeface="+mn-ea"/>
                <a:cs typeface="+mn-cs"/>
              </a:rPr>
              <a:t>We would like to extend our sincere</a:t>
            </a:r>
            <a:r>
              <a:rPr kumimoji="0" lang="en-US" sz="1800" b="1" i="1" u="none" strike="noStrike" kern="0" cap="none" spc="0" normalizeH="0" noProof="0" dirty="0" smtClean="0">
                <a:ln>
                  <a:noFill/>
                </a:ln>
                <a:solidFill>
                  <a:schemeClr val="tx1"/>
                </a:solidFill>
                <a:effectLst/>
                <a:uLnTx/>
                <a:uFillTx/>
                <a:latin typeface="+mn-lt"/>
                <a:ea typeface="+mn-ea"/>
                <a:cs typeface="+mn-cs"/>
              </a:rPr>
              <a:t> t</a:t>
            </a:r>
            <a:r>
              <a:rPr kumimoji="0" lang="en-US" sz="1800" b="1" i="1" u="none" strike="noStrike" kern="0" cap="none" spc="0" normalizeH="0" baseline="0" noProof="0" dirty="0" smtClean="0">
                <a:ln>
                  <a:noFill/>
                </a:ln>
                <a:solidFill>
                  <a:schemeClr val="tx1"/>
                </a:solidFill>
                <a:effectLst/>
                <a:uLnTx/>
                <a:uFillTx/>
                <a:latin typeface="+mn-lt"/>
                <a:ea typeface="+mn-ea"/>
                <a:cs typeface="+mn-cs"/>
              </a:rPr>
              <a:t>hanks to Tom Johnson, Amos Brummer, Jannie de Wet and the entire EDH staff for their generous contributions of time and effort to make this project</a:t>
            </a:r>
            <a:r>
              <a:rPr lang="en-US" sz="1800" b="1" i="1" kern="0" noProof="0" dirty="0" smtClean="0">
                <a:latin typeface="+mn-lt"/>
              </a:rPr>
              <a:t>as accurate and detailed as possible</a:t>
            </a:r>
            <a:r>
              <a:rPr kumimoji="0" lang="en-US" sz="1800" b="1" i="1" u="none" strike="noStrike" kern="0" cap="none" spc="0" normalizeH="0" baseline="0" noProof="0" dirty="0" smtClean="0">
                <a:ln>
                  <a:noFill/>
                </a:ln>
                <a:solidFill>
                  <a:schemeClr val="tx1"/>
                </a:solidFill>
                <a:effectLst/>
                <a:uLnTx/>
                <a:uFillTx/>
                <a:latin typeface="+mn-lt"/>
                <a:ea typeface="+mn-ea"/>
                <a:cs typeface="+mn-cs"/>
              </a:rPr>
              <a:t>.</a:t>
            </a:r>
          </a:p>
          <a:p>
            <a:pPr marL="180975" marR="0" lvl="0" indent="0" defTabSz="939800" rtl="0" eaLnBrk="0" fontAlgn="base" latinLnBrk="0" hangingPunct="0">
              <a:lnSpc>
                <a:spcPct val="100000"/>
              </a:lnSpc>
              <a:spcBef>
                <a:spcPct val="60000"/>
              </a:spcBef>
              <a:spcAft>
                <a:spcPct val="0"/>
              </a:spcAft>
              <a:buClr>
                <a:schemeClr val="tx1"/>
              </a:buClr>
              <a:buSzTx/>
              <a:buFont typeface="Wingdings" pitchFamily="2" charset="2"/>
              <a:buNone/>
              <a:tabLst/>
              <a:defRPr/>
            </a:pPr>
            <a:endParaRPr kumimoji="0" lang="en-US" sz="1800" b="1" i="1"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0" y="2252543"/>
            <a:ext cx="9144000" cy="1490662"/>
          </a:xfrm>
          <a:prstGeom prst="rect">
            <a:avLst/>
          </a:prstGeom>
        </p:spPr>
        <p:txBody>
          <a:bodyPr/>
          <a:lstStyle/>
          <a:p>
            <a:pPr marL="180975" marR="0" lvl="0" indent="0" defTabSz="939800" rtl="0" eaLnBrk="0" fontAlgn="base" latinLnBrk="0" hangingPunct="0">
              <a:lnSpc>
                <a:spcPct val="100000"/>
              </a:lnSpc>
              <a:spcBef>
                <a:spcPct val="60000"/>
              </a:spcBef>
              <a:spcAft>
                <a:spcPct val="0"/>
              </a:spcAft>
              <a:buClr>
                <a:schemeClr val="tx1"/>
              </a:buClr>
              <a:buSzTx/>
              <a:buFont typeface="Wingdings" pitchFamily="2" charset="2"/>
              <a:buNone/>
              <a:tabLst/>
              <a:defRPr/>
            </a:pPr>
            <a:r>
              <a:rPr kumimoji="0" lang="en-US" sz="7200" b="1" i="1" u="none" strike="noStrike" kern="0" cap="none" spc="0" normalizeH="0" baseline="0" noProof="0" dirty="0" smtClean="0">
                <a:ln>
                  <a:noFill/>
                </a:ln>
                <a:solidFill>
                  <a:schemeClr val="bg1"/>
                </a:solidFill>
                <a:effectLst/>
                <a:uLnTx/>
                <a:uFillTx/>
                <a:latin typeface="+mn-lt"/>
                <a:ea typeface="+mn-ea"/>
                <a:cs typeface="+mn-cs"/>
              </a:rPr>
              <a:t>THANK YOU</a:t>
            </a:r>
            <a:endParaRPr kumimoji="0" lang="en-US" sz="7200" b="1" i="1"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EDH Background</a:t>
            </a:r>
            <a:br>
              <a:rPr lang="en-US" sz="1800" dirty="0" smtClean="0"/>
            </a:br>
            <a:r>
              <a:rPr lang="en-US" sz="1800" dirty="0" smtClean="0">
                <a:solidFill>
                  <a:schemeClr val="tx1"/>
                </a:solidFill>
              </a:rPr>
              <a:t>EDH developed 3D radar tracking systems for military, industrial and sports uses </a:t>
            </a:r>
            <a:r>
              <a:rPr lang="en-US" sz="1800" dirty="0" smtClean="0"/>
              <a:t/>
            </a:r>
            <a:br>
              <a:rPr lang="en-US" sz="1800" dirty="0" smtClean="0"/>
            </a:br>
            <a:endParaRPr lang="en-GB" sz="1800" dirty="0"/>
          </a:p>
        </p:txBody>
      </p:sp>
      <p:sp>
        <p:nvSpPr>
          <p:cNvPr id="3" name="Content Placeholder 2"/>
          <p:cNvSpPr>
            <a:spLocks noGrp="1"/>
          </p:cNvSpPr>
          <p:nvPr>
            <p:ph idx="1"/>
          </p:nvPr>
        </p:nvSpPr>
        <p:spPr>
          <a:xfrm>
            <a:off x="603250" y="1492897"/>
            <a:ext cx="7954963" cy="4189606"/>
          </a:xfrm>
        </p:spPr>
        <p:txBody>
          <a:bodyPr/>
          <a:lstStyle/>
          <a:p>
            <a:r>
              <a:rPr lang="en-GB" sz="1600" b="1" dirty="0" smtClean="0"/>
              <a:t>Founded in 1989 by Henri Johnson as Electronic Development House (EDH)</a:t>
            </a:r>
          </a:p>
          <a:p>
            <a:r>
              <a:rPr lang="en-GB" sz="1600" b="1" dirty="0" smtClean="0"/>
              <a:t>Production operations headquartered in Stellenbosch, South Africa with marketing and sales based in Orlando, Florida USA</a:t>
            </a:r>
          </a:p>
          <a:p>
            <a:r>
              <a:rPr lang="en-GB" sz="1600" b="1" dirty="0" smtClean="0"/>
              <a:t>Core expertise is the design and development of 3D radar tracking systems for military, industrial and sports uses</a:t>
            </a:r>
          </a:p>
          <a:p>
            <a:r>
              <a:rPr lang="en-GB" sz="1600" b="1" dirty="0" smtClean="0"/>
              <a:t>In 1992 launched its first ballistic measurement radar based on phased array technology</a:t>
            </a:r>
          </a:p>
          <a:p>
            <a:r>
              <a:rPr lang="en-GB" sz="1600" b="1" dirty="0" smtClean="0"/>
              <a:t>In 1996 first moved into the sports sector with cricket bowling speed tracker ‘EDH Speedster’</a:t>
            </a:r>
          </a:p>
          <a:p>
            <a:endParaRPr lang="en-GB" sz="1600" b="1" dirty="0"/>
          </a:p>
        </p:txBody>
      </p:sp>
      <p:pic>
        <p:nvPicPr>
          <p:cNvPr id="4" name="Picture 3"/>
          <p:cNvPicPr>
            <a:picLocks noChangeAspect="1" noChangeArrowheads="1"/>
          </p:cNvPicPr>
          <p:nvPr/>
        </p:nvPicPr>
        <p:blipFill>
          <a:blip r:embed="rId2" cstate="print"/>
          <a:srcRect/>
          <a:stretch>
            <a:fillRect/>
          </a:stretch>
        </p:blipFill>
        <p:spPr bwMode="auto">
          <a:xfrm>
            <a:off x="2967130" y="4149657"/>
            <a:ext cx="2967134" cy="1925224"/>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7"/>
          <p:cNvSpPr>
            <a:spLocks noChangeArrowheads="1"/>
          </p:cNvSpPr>
          <p:nvPr/>
        </p:nvSpPr>
        <p:spPr bwMode="auto">
          <a:xfrm>
            <a:off x="2192802" y="3732213"/>
            <a:ext cx="1453368" cy="26035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29" name="Rectangle 43"/>
          <p:cNvSpPr>
            <a:spLocks noChangeArrowheads="1"/>
          </p:cNvSpPr>
          <p:nvPr/>
        </p:nvSpPr>
        <p:spPr bwMode="auto">
          <a:xfrm>
            <a:off x="3790657" y="3732213"/>
            <a:ext cx="112834"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0" name="Rectangle 45"/>
          <p:cNvSpPr>
            <a:spLocks noChangeArrowheads="1"/>
          </p:cNvSpPr>
          <p:nvPr/>
        </p:nvSpPr>
        <p:spPr bwMode="auto">
          <a:xfrm>
            <a:off x="4006068" y="3732213"/>
            <a:ext cx="112835"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1" name="Rectangle 46"/>
          <p:cNvSpPr>
            <a:spLocks noChangeArrowheads="1"/>
          </p:cNvSpPr>
          <p:nvPr/>
        </p:nvSpPr>
        <p:spPr bwMode="auto">
          <a:xfrm>
            <a:off x="4222945" y="3732213"/>
            <a:ext cx="112835"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929" name="Rectangle 65"/>
          <p:cNvSpPr>
            <a:spLocks noChangeArrowheads="1"/>
          </p:cNvSpPr>
          <p:nvPr/>
        </p:nvSpPr>
        <p:spPr bwMode="auto">
          <a:xfrm>
            <a:off x="3798279" y="1362393"/>
            <a:ext cx="3426069" cy="992188"/>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a:solidFill>
                  <a:srgbClr val="3F3F3F"/>
                </a:solidFill>
                <a:ea typeface="SimSun" pitchFamily="2" charset="-122"/>
              </a:rPr>
              <a:t>Here Be Dragons Venture Capital (HBD) </a:t>
            </a:r>
            <a:r>
              <a:rPr lang="en-GB" altLang="zh-CN" sz="1400" dirty="0" smtClean="0">
                <a:solidFill>
                  <a:srgbClr val="3F3F3F"/>
                </a:solidFill>
                <a:ea typeface="SimSun" pitchFamily="2" charset="-122"/>
              </a:rPr>
              <a:t>becomes </a:t>
            </a:r>
            <a:r>
              <a:rPr lang="en-GB" altLang="zh-CN" sz="1400" dirty="0">
                <a:solidFill>
                  <a:srgbClr val="3F3F3F"/>
                </a:solidFill>
                <a:ea typeface="SimSun" pitchFamily="2" charset="-122"/>
              </a:rPr>
              <a:t>a partner in EDH’s world-wide expansion with a 45% </a:t>
            </a:r>
            <a:r>
              <a:rPr lang="en-GB" altLang="zh-CN" sz="1400" dirty="0" smtClean="0">
                <a:solidFill>
                  <a:srgbClr val="3F3F3F"/>
                </a:solidFill>
                <a:ea typeface="SimSun" pitchFamily="2" charset="-122"/>
              </a:rPr>
              <a:t>equity stake</a:t>
            </a:r>
            <a:endParaRPr lang="en-GB" altLang="zh-CN" sz="1400" dirty="0">
              <a:solidFill>
                <a:srgbClr val="3F3F3F"/>
              </a:solidFill>
              <a:ea typeface="SimSun" pitchFamily="2" charset="-122"/>
            </a:endParaRPr>
          </a:p>
        </p:txBody>
      </p:sp>
      <p:sp>
        <p:nvSpPr>
          <p:cNvPr id="36930" name="Rectangle 66"/>
          <p:cNvSpPr>
            <a:spLocks noChangeArrowheads="1"/>
          </p:cNvSpPr>
          <p:nvPr/>
        </p:nvSpPr>
        <p:spPr bwMode="auto">
          <a:xfrm>
            <a:off x="3798279" y="1056006"/>
            <a:ext cx="3426069" cy="296862"/>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Venture Capital</a:t>
            </a:r>
            <a:endParaRPr lang="en-GB" altLang="zh-CN" sz="1400" b="1" dirty="0">
              <a:solidFill>
                <a:schemeClr val="bg1"/>
              </a:solidFill>
              <a:ea typeface="SimSun" pitchFamily="2" charset="-122"/>
            </a:endParaRPr>
          </a:p>
        </p:txBody>
      </p:sp>
      <p:sp>
        <p:nvSpPr>
          <p:cNvPr id="36915" name="Rectangle 51"/>
          <p:cNvSpPr>
            <a:spLocks noChangeArrowheads="1"/>
          </p:cNvSpPr>
          <p:nvPr/>
        </p:nvSpPr>
        <p:spPr bwMode="auto">
          <a:xfrm>
            <a:off x="1242646" y="4657726"/>
            <a:ext cx="2227385" cy="1194434"/>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a:solidFill>
                  <a:srgbClr val="3F3F3F"/>
                </a:solidFill>
                <a:ea typeface="SimSun" pitchFamily="2" charset="-122"/>
              </a:rPr>
              <a:t>The first public demonstration of </a:t>
            </a:r>
            <a:r>
              <a:rPr lang="en-GB" altLang="zh-CN" sz="1400" dirty="0" smtClean="0">
                <a:solidFill>
                  <a:srgbClr val="3F3F3F"/>
                </a:solidFill>
                <a:ea typeface="SimSun" pitchFamily="2" charset="-122"/>
              </a:rPr>
              <a:t>FlightScope® is conducted in </a:t>
            </a:r>
            <a:r>
              <a:rPr lang="en-GB" altLang="zh-CN" sz="1400" dirty="0">
                <a:solidFill>
                  <a:srgbClr val="3F3F3F"/>
                </a:solidFill>
                <a:ea typeface="SimSun" pitchFamily="2" charset="-122"/>
              </a:rPr>
              <a:t>Ponte Vedra Beach, 	   </a:t>
            </a:r>
            <a:r>
              <a:rPr lang="en-GB" altLang="zh-CN" sz="1400" dirty="0" smtClean="0">
                <a:solidFill>
                  <a:srgbClr val="3F3F3F"/>
                </a:solidFill>
                <a:ea typeface="SimSun" pitchFamily="2" charset="-122"/>
              </a:rPr>
              <a:t>Florida</a:t>
            </a:r>
            <a:endParaRPr lang="en-GB" altLang="zh-CN" sz="1400" dirty="0">
              <a:solidFill>
                <a:srgbClr val="3F3F3F"/>
              </a:solidFill>
              <a:ea typeface="SimSun" pitchFamily="2" charset="-122"/>
            </a:endParaRPr>
          </a:p>
        </p:txBody>
      </p:sp>
      <p:sp>
        <p:nvSpPr>
          <p:cNvPr id="36916" name="Rectangle 52"/>
          <p:cNvSpPr>
            <a:spLocks noChangeArrowheads="1"/>
          </p:cNvSpPr>
          <p:nvPr/>
        </p:nvSpPr>
        <p:spPr bwMode="auto">
          <a:xfrm>
            <a:off x="1242645" y="4360863"/>
            <a:ext cx="2227385" cy="296862"/>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1st Demo</a:t>
            </a:r>
            <a:endParaRPr lang="en-GB" altLang="zh-CN" sz="1400" b="1" dirty="0">
              <a:solidFill>
                <a:schemeClr val="bg1"/>
              </a:solidFill>
              <a:ea typeface="SimSun" pitchFamily="2" charset="-122"/>
            </a:endParaRPr>
          </a:p>
        </p:txBody>
      </p:sp>
      <p:sp>
        <p:nvSpPr>
          <p:cNvPr id="36901" name="Rectangle 37"/>
          <p:cNvSpPr>
            <a:spLocks noChangeArrowheads="1"/>
          </p:cNvSpPr>
          <p:nvPr/>
        </p:nvSpPr>
        <p:spPr bwMode="auto">
          <a:xfrm>
            <a:off x="590551" y="3738563"/>
            <a:ext cx="858715"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879" name="Rectangle 15"/>
          <p:cNvSpPr>
            <a:spLocks noChangeArrowheads="1"/>
          </p:cNvSpPr>
          <p:nvPr/>
        </p:nvSpPr>
        <p:spPr bwMode="auto">
          <a:xfrm>
            <a:off x="609600" y="1781177"/>
            <a:ext cx="2057400" cy="573404"/>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smtClean="0">
                <a:solidFill>
                  <a:srgbClr val="3F3F3F"/>
                </a:solidFill>
                <a:ea typeface="SimSun" pitchFamily="2" charset="-122"/>
              </a:rPr>
              <a:t>Speedball® System for cricket introduced</a:t>
            </a:r>
            <a:endParaRPr lang="en-GB" altLang="zh-CN" sz="1400" dirty="0">
              <a:solidFill>
                <a:srgbClr val="3F3F3F"/>
              </a:solidFill>
              <a:ea typeface="SimSun" pitchFamily="2" charset="-122"/>
            </a:endParaRPr>
          </a:p>
        </p:txBody>
      </p:sp>
      <p:sp>
        <p:nvSpPr>
          <p:cNvPr id="36881" name="Rectangle 17"/>
          <p:cNvSpPr>
            <a:spLocks noChangeArrowheads="1"/>
          </p:cNvSpPr>
          <p:nvPr/>
        </p:nvSpPr>
        <p:spPr bwMode="auto">
          <a:xfrm>
            <a:off x="609600" y="1484313"/>
            <a:ext cx="2057400" cy="296862"/>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Product Launch</a:t>
            </a:r>
            <a:endParaRPr lang="en-GB" altLang="zh-CN" sz="1400" b="1" dirty="0">
              <a:solidFill>
                <a:schemeClr val="bg1"/>
              </a:solidFill>
              <a:ea typeface="SimSun" pitchFamily="2" charset="-122"/>
            </a:endParaRPr>
          </a:p>
        </p:txBody>
      </p:sp>
      <p:sp>
        <p:nvSpPr>
          <p:cNvPr id="36889" name="Line 25"/>
          <p:cNvSpPr>
            <a:spLocks noChangeShapeType="1"/>
          </p:cNvSpPr>
          <p:nvPr/>
        </p:nvSpPr>
        <p:spPr bwMode="auto">
          <a:xfrm flipV="1">
            <a:off x="2548304" y="4081464"/>
            <a:ext cx="0" cy="200025"/>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6895" name="Line 31"/>
          <p:cNvSpPr>
            <a:spLocks noChangeShapeType="1"/>
          </p:cNvSpPr>
          <p:nvPr/>
        </p:nvSpPr>
        <p:spPr bwMode="auto">
          <a:xfrm rot="10800000" flipV="1">
            <a:off x="3379177" y="3459164"/>
            <a:ext cx="0" cy="206375"/>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6896" name="Line 32"/>
          <p:cNvSpPr>
            <a:spLocks noChangeShapeType="1"/>
          </p:cNvSpPr>
          <p:nvPr/>
        </p:nvSpPr>
        <p:spPr bwMode="auto">
          <a:xfrm rot="10800000" flipV="1">
            <a:off x="880695" y="2432368"/>
            <a:ext cx="2" cy="1231582"/>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6897" name="AutoShape 33"/>
          <p:cNvSpPr>
            <a:spLocks noChangeArrowheads="1"/>
          </p:cNvSpPr>
          <p:nvPr/>
        </p:nvSpPr>
        <p:spPr bwMode="auto">
          <a:xfrm>
            <a:off x="4441580" y="3738563"/>
            <a:ext cx="4309697" cy="247650"/>
          </a:xfrm>
          <a:prstGeom prst="rightArrow">
            <a:avLst>
              <a:gd name="adj1" fmla="val 100000"/>
              <a:gd name="adj2" fmla="val 155243"/>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898" name="Text Box 34"/>
          <p:cNvSpPr txBox="1">
            <a:spLocks noChangeArrowheads="1"/>
          </p:cNvSpPr>
          <p:nvPr/>
        </p:nvSpPr>
        <p:spPr bwMode="auto">
          <a:xfrm>
            <a:off x="562708" y="3744914"/>
            <a:ext cx="679938" cy="244475"/>
          </a:xfrm>
          <a:prstGeom prst="rect">
            <a:avLst/>
          </a:prstGeom>
          <a:noFill/>
          <a:ln w="9525" algn="ctr">
            <a:noFill/>
            <a:miter lim="800000"/>
            <a:headEnd/>
            <a:tailEnd/>
          </a:ln>
          <a:effectLst/>
        </p:spPr>
        <p:txBody>
          <a:bodyPr lIns="0" tIns="0" rIns="0" bIns="0">
            <a:spAutoFit/>
          </a:bodyPr>
          <a:lstStyle/>
          <a:p>
            <a:pPr>
              <a:spcBef>
                <a:spcPct val="50000"/>
              </a:spcBef>
            </a:pPr>
            <a:r>
              <a:rPr lang="en-GB" sz="1600" b="1" dirty="0" smtClean="0"/>
              <a:t>1995</a:t>
            </a:r>
            <a:endParaRPr lang="en-GB" sz="1600" b="1" dirty="0"/>
          </a:p>
        </p:txBody>
      </p:sp>
      <p:sp>
        <p:nvSpPr>
          <p:cNvPr id="36899" name="Text Box 35"/>
          <p:cNvSpPr txBox="1">
            <a:spLocks noChangeArrowheads="1"/>
          </p:cNvSpPr>
          <p:nvPr/>
        </p:nvSpPr>
        <p:spPr bwMode="auto">
          <a:xfrm>
            <a:off x="2243505" y="3744913"/>
            <a:ext cx="681403"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2001</a:t>
            </a:r>
            <a:endParaRPr lang="en-GB" sz="1600" b="1" dirty="0"/>
          </a:p>
        </p:txBody>
      </p:sp>
      <p:sp>
        <p:nvSpPr>
          <p:cNvPr id="36907" name="Rectangle 43"/>
          <p:cNvSpPr>
            <a:spLocks noChangeArrowheads="1"/>
          </p:cNvSpPr>
          <p:nvPr/>
        </p:nvSpPr>
        <p:spPr bwMode="auto">
          <a:xfrm>
            <a:off x="1525466" y="3738563"/>
            <a:ext cx="112834"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909" name="Rectangle 45"/>
          <p:cNvSpPr>
            <a:spLocks noChangeArrowheads="1"/>
          </p:cNvSpPr>
          <p:nvPr/>
        </p:nvSpPr>
        <p:spPr bwMode="auto">
          <a:xfrm>
            <a:off x="1740877" y="3738563"/>
            <a:ext cx="112835"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910" name="Rectangle 46"/>
          <p:cNvSpPr>
            <a:spLocks noChangeArrowheads="1"/>
          </p:cNvSpPr>
          <p:nvPr/>
        </p:nvSpPr>
        <p:spPr bwMode="auto">
          <a:xfrm>
            <a:off x="1957754" y="3738563"/>
            <a:ext cx="112835" cy="254000"/>
          </a:xfrm>
          <a:prstGeom prst="rect">
            <a:avLst/>
          </a:prstGeom>
          <a:solidFill>
            <a:schemeClr val="accent2"/>
          </a:solidFill>
          <a:ln w="9525" algn="ctr">
            <a:solidFill>
              <a:schemeClr val="bg2"/>
            </a:solidFill>
            <a:miter lim="800000"/>
            <a:headEnd/>
            <a:tailEnd/>
          </a:ln>
          <a:effectLst/>
        </p:spPr>
        <p:txBody>
          <a:bodyPr wrap="none" lIns="0" tIns="0" rIns="0" bIns="0" anchor="ctr"/>
          <a:lstStyle/>
          <a:p>
            <a:endParaRPr lang="en-GB" dirty="0"/>
          </a:p>
        </p:txBody>
      </p:sp>
      <p:sp>
        <p:nvSpPr>
          <p:cNvPr id="36911" name="Text Box 47"/>
          <p:cNvSpPr txBox="1">
            <a:spLocks noChangeArrowheads="1"/>
          </p:cNvSpPr>
          <p:nvPr/>
        </p:nvSpPr>
        <p:spPr bwMode="auto">
          <a:xfrm>
            <a:off x="3005797" y="3744913"/>
            <a:ext cx="681404"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2002</a:t>
            </a:r>
            <a:endParaRPr lang="en-GB" sz="1600" b="1" dirty="0"/>
          </a:p>
        </p:txBody>
      </p:sp>
      <p:sp>
        <p:nvSpPr>
          <p:cNvPr id="36917" name="Rectangle 53"/>
          <p:cNvSpPr>
            <a:spLocks noChangeArrowheads="1"/>
          </p:cNvSpPr>
          <p:nvPr/>
        </p:nvSpPr>
        <p:spPr bwMode="auto">
          <a:xfrm>
            <a:off x="2070589" y="2729230"/>
            <a:ext cx="2370992" cy="925513"/>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a:solidFill>
                  <a:srgbClr val="3F3F3F"/>
                </a:solidFill>
                <a:ea typeface="SimSun" pitchFamily="2" charset="-122"/>
              </a:rPr>
              <a:t>Initial outside capital </a:t>
            </a:r>
            <a:r>
              <a:rPr lang="en-GB" altLang="zh-CN" sz="1400" dirty="0" smtClean="0">
                <a:solidFill>
                  <a:srgbClr val="3F3F3F"/>
                </a:solidFill>
                <a:ea typeface="SimSun" pitchFamily="2" charset="-122"/>
              </a:rPr>
              <a:t> injection from </a:t>
            </a:r>
            <a:r>
              <a:rPr lang="en-GB" altLang="zh-CN" sz="1400" dirty="0">
                <a:solidFill>
                  <a:srgbClr val="3F3F3F"/>
                </a:solidFill>
                <a:ea typeface="SimSun" pitchFamily="2" charset="-122"/>
              </a:rPr>
              <a:t>Industrial Development Corporation  (IDC</a:t>
            </a:r>
            <a:r>
              <a:rPr lang="en-GB" altLang="zh-CN" sz="1400" dirty="0" smtClean="0">
                <a:solidFill>
                  <a:srgbClr val="3F3F3F"/>
                </a:solidFill>
                <a:ea typeface="SimSun" pitchFamily="2" charset="-122"/>
              </a:rPr>
              <a:t>)</a:t>
            </a:r>
            <a:endParaRPr lang="en-GB" altLang="zh-CN" sz="1400" dirty="0">
              <a:solidFill>
                <a:srgbClr val="3F3F3F"/>
              </a:solidFill>
              <a:ea typeface="SimSun" pitchFamily="2" charset="-122"/>
            </a:endParaRPr>
          </a:p>
        </p:txBody>
      </p:sp>
      <p:sp>
        <p:nvSpPr>
          <p:cNvPr id="36918" name="Rectangle 54"/>
          <p:cNvSpPr>
            <a:spLocks noChangeArrowheads="1"/>
          </p:cNvSpPr>
          <p:nvPr/>
        </p:nvSpPr>
        <p:spPr bwMode="auto">
          <a:xfrm>
            <a:off x="2070589" y="2432368"/>
            <a:ext cx="2370992" cy="296862"/>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Capital</a:t>
            </a:r>
            <a:endParaRPr lang="en-GB" altLang="zh-CN" sz="1400" b="1" dirty="0">
              <a:solidFill>
                <a:schemeClr val="bg1"/>
              </a:solidFill>
              <a:ea typeface="SimSun" pitchFamily="2" charset="-122"/>
            </a:endParaRPr>
          </a:p>
        </p:txBody>
      </p:sp>
      <p:sp>
        <p:nvSpPr>
          <p:cNvPr id="36919" name="Text Box 55"/>
          <p:cNvSpPr txBox="1">
            <a:spLocks noChangeArrowheads="1"/>
          </p:cNvSpPr>
          <p:nvPr/>
        </p:nvSpPr>
        <p:spPr bwMode="auto">
          <a:xfrm>
            <a:off x="3972658" y="3744913"/>
            <a:ext cx="1899138"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2005</a:t>
            </a:r>
            <a:endParaRPr lang="en-GB" sz="1600" b="1" dirty="0"/>
          </a:p>
        </p:txBody>
      </p:sp>
      <p:sp>
        <p:nvSpPr>
          <p:cNvPr id="36920" name="Rectangle 56"/>
          <p:cNvSpPr>
            <a:spLocks noChangeArrowheads="1"/>
          </p:cNvSpPr>
          <p:nvPr/>
        </p:nvSpPr>
        <p:spPr bwMode="auto">
          <a:xfrm>
            <a:off x="3889719" y="4668838"/>
            <a:ext cx="2053881" cy="1183322"/>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a:solidFill>
                  <a:srgbClr val="3F3F3F"/>
                </a:solidFill>
                <a:ea typeface="SimSun" pitchFamily="2" charset="-122"/>
              </a:rPr>
              <a:t>EDH wins the Top Technology 100 Minister’s Award for </a:t>
            </a:r>
            <a:r>
              <a:rPr lang="en-GB" altLang="zh-CN" sz="1400" dirty="0" smtClean="0">
                <a:solidFill>
                  <a:srgbClr val="3F3F3F"/>
                </a:solidFill>
                <a:ea typeface="SimSun" pitchFamily="2" charset="-122"/>
              </a:rPr>
              <a:t> excellence</a:t>
            </a:r>
            <a:endParaRPr lang="en-GB" altLang="zh-CN" sz="1400" dirty="0">
              <a:solidFill>
                <a:srgbClr val="3F3F3F"/>
              </a:solidFill>
              <a:ea typeface="SimSun" pitchFamily="2" charset="-122"/>
            </a:endParaRPr>
          </a:p>
        </p:txBody>
      </p:sp>
      <p:sp>
        <p:nvSpPr>
          <p:cNvPr id="36921" name="Rectangle 57"/>
          <p:cNvSpPr>
            <a:spLocks noChangeArrowheads="1"/>
          </p:cNvSpPr>
          <p:nvPr/>
        </p:nvSpPr>
        <p:spPr bwMode="auto">
          <a:xfrm>
            <a:off x="3889719" y="4362451"/>
            <a:ext cx="2053881" cy="296863"/>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Award</a:t>
            </a:r>
            <a:endParaRPr lang="en-GB" altLang="zh-CN" sz="1400" b="1" dirty="0">
              <a:solidFill>
                <a:schemeClr val="bg1"/>
              </a:solidFill>
              <a:ea typeface="SimSun" pitchFamily="2" charset="-122"/>
            </a:endParaRPr>
          </a:p>
        </p:txBody>
      </p:sp>
      <p:sp>
        <p:nvSpPr>
          <p:cNvPr id="36925" name="Text Box 61"/>
          <p:cNvSpPr txBox="1">
            <a:spLocks noChangeArrowheads="1"/>
          </p:cNvSpPr>
          <p:nvPr/>
        </p:nvSpPr>
        <p:spPr bwMode="auto">
          <a:xfrm>
            <a:off x="6214404" y="3744913"/>
            <a:ext cx="1547446"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2007</a:t>
            </a:r>
            <a:endParaRPr lang="en-GB" sz="1600" b="1" dirty="0"/>
          </a:p>
        </p:txBody>
      </p:sp>
      <p:sp>
        <p:nvSpPr>
          <p:cNvPr id="36927" name="Rectangle 63"/>
          <p:cNvSpPr>
            <a:spLocks noGrp="1" noChangeArrowheads="1"/>
          </p:cNvSpPr>
          <p:nvPr>
            <p:ph type="title"/>
          </p:nvPr>
        </p:nvSpPr>
        <p:spPr>
          <a:noFill/>
          <a:ln/>
        </p:spPr>
        <p:txBody>
          <a:bodyPr/>
          <a:lstStyle/>
          <a:p>
            <a:r>
              <a:rPr lang="en-US" sz="1800" dirty="0" smtClean="0"/>
              <a:t>EDH Timeline of Key Events</a:t>
            </a:r>
            <a:br>
              <a:rPr lang="en-US" sz="1800" dirty="0" smtClean="0"/>
            </a:br>
            <a:endParaRPr lang="en-GB" sz="1800" b="0" dirty="0"/>
          </a:p>
        </p:txBody>
      </p:sp>
      <p:sp>
        <p:nvSpPr>
          <p:cNvPr id="36931" name="Line 67"/>
          <p:cNvSpPr>
            <a:spLocks noChangeShapeType="1"/>
          </p:cNvSpPr>
          <p:nvPr/>
        </p:nvSpPr>
        <p:spPr bwMode="auto">
          <a:xfrm flipV="1">
            <a:off x="4919004" y="4068764"/>
            <a:ext cx="0" cy="200025"/>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6932" name="Line 68"/>
          <p:cNvSpPr>
            <a:spLocks noChangeShapeType="1"/>
          </p:cNvSpPr>
          <p:nvPr/>
        </p:nvSpPr>
        <p:spPr bwMode="auto">
          <a:xfrm rot="10800000" flipV="1">
            <a:off x="7833312" y="3448369"/>
            <a:ext cx="0" cy="206375"/>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2" name="Text Box 55"/>
          <p:cNvSpPr txBox="1">
            <a:spLocks noChangeArrowheads="1"/>
          </p:cNvSpPr>
          <p:nvPr/>
        </p:nvSpPr>
        <p:spPr bwMode="auto">
          <a:xfrm>
            <a:off x="5005168" y="3748723"/>
            <a:ext cx="1899138"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2006</a:t>
            </a:r>
            <a:endParaRPr lang="en-GB" sz="1600" b="1" dirty="0"/>
          </a:p>
        </p:txBody>
      </p:sp>
      <p:sp>
        <p:nvSpPr>
          <p:cNvPr id="33" name="Rectangle 56"/>
          <p:cNvSpPr>
            <a:spLocks noChangeArrowheads="1"/>
          </p:cNvSpPr>
          <p:nvPr/>
        </p:nvSpPr>
        <p:spPr bwMode="auto">
          <a:xfrm>
            <a:off x="6122964" y="4678362"/>
            <a:ext cx="2091103" cy="1173798"/>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smtClean="0">
                <a:solidFill>
                  <a:srgbClr val="3F3F3F"/>
                </a:solidFill>
                <a:ea typeface="SimSun" pitchFamily="2" charset="-122"/>
              </a:rPr>
              <a:t>Endeavour </a:t>
            </a:r>
            <a:r>
              <a:rPr lang="en-GB" altLang="zh-CN" sz="1400" dirty="0">
                <a:solidFill>
                  <a:srgbClr val="3F3F3F"/>
                </a:solidFill>
                <a:ea typeface="SimSun" pitchFamily="2" charset="-122"/>
              </a:rPr>
              <a:t>Global selects EDH to become part </a:t>
            </a:r>
            <a:r>
              <a:rPr lang="en-GB" altLang="zh-CN" sz="1400" dirty="0" smtClean="0">
                <a:solidFill>
                  <a:srgbClr val="3F3F3F"/>
                </a:solidFill>
                <a:ea typeface="SimSun" pitchFamily="2" charset="-122"/>
              </a:rPr>
              <a:t>of </a:t>
            </a:r>
            <a:r>
              <a:rPr lang="en-GB" altLang="zh-CN" sz="1400" dirty="0">
                <a:solidFill>
                  <a:srgbClr val="3F3F3F"/>
                </a:solidFill>
                <a:ea typeface="SimSun" pitchFamily="2" charset="-122"/>
              </a:rPr>
              <a:t>its world-wide network </a:t>
            </a:r>
            <a:r>
              <a:rPr lang="en-GB" altLang="zh-CN" sz="1400" dirty="0" smtClean="0">
                <a:solidFill>
                  <a:srgbClr val="3F3F3F"/>
                </a:solidFill>
                <a:ea typeface="SimSun" pitchFamily="2" charset="-122"/>
              </a:rPr>
              <a:t>of </a:t>
            </a:r>
            <a:r>
              <a:rPr lang="en-GB" altLang="zh-CN" sz="1400" dirty="0">
                <a:solidFill>
                  <a:srgbClr val="3F3F3F"/>
                </a:solidFill>
                <a:ea typeface="SimSun" pitchFamily="2" charset="-122"/>
              </a:rPr>
              <a:t>high-impact </a:t>
            </a:r>
            <a:r>
              <a:rPr lang="en-GB" altLang="zh-CN" sz="1400" dirty="0" smtClean="0">
                <a:solidFill>
                  <a:srgbClr val="3F3F3F"/>
                </a:solidFill>
                <a:ea typeface="SimSun" pitchFamily="2" charset="-122"/>
              </a:rPr>
              <a:t>entrepreneurs</a:t>
            </a:r>
            <a:endParaRPr lang="en-GB" altLang="zh-CN" sz="1400" dirty="0">
              <a:solidFill>
                <a:srgbClr val="3F3F3F"/>
              </a:solidFill>
              <a:ea typeface="SimSun" pitchFamily="2" charset="-122"/>
            </a:endParaRPr>
          </a:p>
        </p:txBody>
      </p:sp>
      <p:sp>
        <p:nvSpPr>
          <p:cNvPr id="34" name="Rectangle 57"/>
          <p:cNvSpPr>
            <a:spLocks noChangeArrowheads="1"/>
          </p:cNvSpPr>
          <p:nvPr/>
        </p:nvSpPr>
        <p:spPr bwMode="auto">
          <a:xfrm>
            <a:off x="6122964" y="4371975"/>
            <a:ext cx="2091103" cy="296863"/>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Global Network</a:t>
            </a:r>
            <a:endParaRPr lang="en-GB" altLang="zh-CN" sz="1400" b="1" dirty="0">
              <a:solidFill>
                <a:schemeClr val="bg1"/>
              </a:solidFill>
              <a:ea typeface="SimSun" pitchFamily="2" charset="-122"/>
            </a:endParaRPr>
          </a:p>
        </p:txBody>
      </p:sp>
      <p:sp>
        <p:nvSpPr>
          <p:cNvPr id="35" name="Line 68"/>
          <p:cNvSpPr>
            <a:spLocks noChangeShapeType="1"/>
          </p:cNvSpPr>
          <p:nvPr/>
        </p:nvSpPr>
        <p:spPr bwMode="auto">
          <a:xfrm rot="10800000" flipV="1">
            <a:off x="5852160" y="2432368"/>
            <a:ext cx="0" cy="1156971"/>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6" name="Text Box 61"/>
          <p:cNvSpPr txBox="1">
            <a:spLocks noChangeArrowheads="1"/>
          </p:cNvSpPr>
          <p:nvPr/>
        </p:nvSpPr>
        <p:spPr bwMode="auto">
          <a:xfrm>
            <a:off x="7075464" y="3748723"/>
            <a:ext cx="1547446" cy="241300"/>
          </a:xfrm>
          <a:prstGeom prst="rect">
            <a:avLst/>
          </a:prstGeom>
          <a:noFill/>
          <a:ln w="9525" algn="ctr">
            <a:noFill/>
            <a:miter lim="800000"/>
            <a:headEnd/>
            <a:tailEnd/>
          </a:ln>
          <a:effectLst/>
        </p:spPr>
        <p:txBody>
          <a:bodyPr lIns="0" tIns="0" rIns="0" bIns="0"/>
          <a:lstStyle/>
          <a:p>
            <a:pPr>
              <a:spcBef>
                <a:spcPct val="50000"/>
              </a:spcBef>
            </a:pPr>
            <a:r>
              <a:rPr lang="en-GB" sz="1600" b="1" dirty="0" smtClean="0"/>
              <a:t>2008</a:t>
            </a:r>
            <a:endParaRPr lang="en-GB" sz="1600" b="1" dirty="0"/>
          </a:p>
        </p:txBody>
      </p:sp>
      <p:sp>
        <p:nvSpPr>
          <p:cNvPr id="37" name="Line 67"/>
          <p:cNvSpPr>
            <a:spLocks noChangeShapeType="1"/>
          </p:cNvSpPr>
          <p:nvPr/>
        </p:nvSpPr>
        <p:spPr bwMode="auto">
          <a:xfrm flipV="1">
            <a:off x="6995454" y="4068764"/>
            <a:ext cx="0" cy="200025"/>
          </a:xfrm>
          <a:prstGeom prst="line">
            <a:avLst/>
          </a:prstGeom>
          <a:noFill/>
          <a:ln w="9525">
            <a:solidFill>
              <a:schemeClr val="accent1"/>
            </a:solidFill>
            <a:round/>
            <a:headEnd/>
            <a:tailEnd type="oval" w="sm" len="sm"/>
          </a:ln>
          <a:effectLst/>
        </p:spPr>
        <p:txBody>
          <a:bodyPr wrap="none" lIns="0" tIns="0" rIns="0" bIns="0" anchor="ctr"/>
          <a:lstStyle/>
          <a:p>
            <a:endParaRPr lang="en-GB" dirty="0"/>
          </a:p>
        </p:txBody>
      </p:sp>
      <p:sp>
        <p:nvSpPr>
          <p:cNvPr id="39" name="Rectangle 53"/>
          <p:cNvSpPr>
            <a:spLocks noChangeArrowheads="1"/>
          </p:cNvSpPr>
          <p:nvPr/>
        </p:nvSpPr>
        <p:spPr bwMode="auto">
          <a:xfrm>
            <a:off x="6187221" y="2729231"/>
            <a:ext cx="2370992" cy="707708"/>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r>
              <a:rPr lang="en-GB" altLang="zh-CN" sz="1400" dirty="0" smtClean="0">
                <a:solidFill>
                  <a:srgbClr val="3F3F3F"/>
                </a:solidFill>
                <a:ea typeface="SimSun" pitchFamily="2" charset="-122"/>
              </a:rPr>
              <a:t>FlightScope® </a:t>
            </a:r>
            <a:r>
              <a:rPr lang="en-GB" altLang="zh-CN" sz="1400" dirty="0">
                <a:solidFill>
                  <a:srgbClr val="3F3F3F"/>
                </a:solidFill>
                <a:ea typeface="SimSun" pitchFamily="2" charset="-122"/>
              </a:rPr>
              <a:t>is awarded </a:t>
            </a:r>
            <a:r>
              <a:rPr lang="en-GB" altLang="zh-CN" sz="1400" dirty="0" smtClean="0">
                <a:solidFill>
                  <a:srgbClr val="3F3F3F"/>
                </a:solidFill>
                <a:ea typeface="SimSun" pitchFamily="2" charset="-122"/>
              </a:rPr>
              <a:t>the </a:t>
            </a:r>
            <a:r>
              <a:rPr lang="en-GB" altLang="zh-CN" sz="1400" dirty="0">
                <a:solidFill>
                  <a:srgbClr val="3F3F3F"/>
                </a:solidFill>
                <a:ea typeface="SimSun" pitchFamily="2" charset="-122"/>
              </a:rPr>
              <a:t>GolfTest </a:t>
            </a:r>
            <a:r>
              <a:rPr lang="en-GB" altLang="zh-CN" sz="1400" dirty="0" smtClean="0">
                <a:solidFill>
                  <a:srgbClr val="3F3F3F"/>
                </a:solidFill>
                <a:ea typeface="SimSun" pitchFamily="2" charset="-122"/>
              </a:rPr>
              <a:t>USA </a:t>
            </a:r>
            <a:r>
              <a:rPr lang="en-GB" altLang="zh-CN" sz="1400" dirty="0">
                <a:solidFill>
                  <a:srgbClr val="3F3F3F"/>
                </a:solidFill>
                <a:ea typeface="SimSun" pitchFamily="2" charset="-122"/>
              </a:rPr>
              <a:t>Seal of </a:t>
            </a:r>
            <a:r>
              <a:rPr lang="en-GB" altLang="zh-CN" sz="1400" dirty="0" smtClean="0">
                <a:solidFill>
                  <a:srgbClr val="3F3F3F"/>
                </a:solidFill>
                <a:ea typeface="SimSun" pitchFamily="2" charset="-122"/>
              </a:rPr>
              <a:t>Excellence</a:t>
            </a:r>
            <a:endParaRPr lang="en-GB" altLang="zh-CN" sz="1400" dirty="0">
              <a:solidFill>
                <a:srgbClr val="3F3F3F"/>
              </a:solidFill>
              <a:ea typeface="SimSun" pitchFamily="2" charset="-122"/>
            </a:endParaRPr>
          </a:p>
        </p:txBody>
      </p:sp>
      <p:sp>
        <p:nvSpPr>
          <p:cNvPr id="40" name="Rectangle 54"/>
          <p:cNvSpPr>
            <a:spLocks noChangeArrowheads="1"/>
          </p:cNvSpPr>
          <p:nvPr/>
        </p:nvSpPr>
        <p:spPr bwMode="auto">
          <a:xfrm>
            <a:off x="6187221" y="2432368"/>
            <a:ext cx="2370992" cy="296862"/>
          </a:xfrm>
          <a:prstGeom prst="rect">
            <a:avLst/>
          </a:prstGeom>
          <a:solidFill>
            <a:srgbClr val="002060"/>
          </a:solidFill>
          <a:ln w="9525" algn="ctr">
            <a:solidFill>
              <a:srgbClr val="002060"/>
            </a:solidFill>
            <a:miter lim="800000"/>
            <a:headEnd/>
            <a:tailEnd/>
          </a:ln>
          <a:effectLst/>
        </p:spPr>
        <p:txBody>
          <a:bodyPr lIns="72000" tIns="72000" rIns="72000" bIns="72000" anchor="b"/>
          <a:lstStyle/>
          <a:p>
            <a:pPr defTabSz="979488" eaLnBrk="0" hangingPunct="0">
              <a:buClr>
                <a:schemeClr val="tx1"/>
              </a:buClr>
            </a:pPr>
            <a:r>
              <a:rPr lang="en-GB" altLang="zh-CN" sz="1400" b="1" dirty="0" smtClean="0">
                <a:solidFill>
                  <a:schemeClr val="bg1"/>
                </a:solidFill>
                <a:ea typeface="SimSun" pitchFamily="2" charset="-122"/>
              </a:rPr>
              <a:t>Award</a:t>
            </a:r>
            <a:endParaRPr lang="en-GB" altLang="zh-CN" sz="1400" b="1" dirty="0">
              <a:solidFill>
                <a:schemeClr val="bg1"/>
              </a:solidFill>
              <a:ea typeface="SimSun"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603250" y="1597725"/>
            <a:ext cx="7948613" cy="2114449"/>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endParaRPr lang="en-GB" altLang="zh-CN" sz="1500" dirty="0">
              <a:solidFill>
                <a:srgbClr val="3F3F3F"/>
              </a:solidFill>
              <a:ea typeface="SimSun" pitchFamily="2" charset="-122"/>
            </a:endParaRPr>
          </a:p>
        </p:txBody>
      </p:sp>
      <p:sp>
        <p:nvSpPr>
          <p:cNvPr id="11" name="Rectangle 17"/>
          <p:cNvSpPr>
            <a:spLocks noChangeArrowheads="1"/>
          </p:cNvSpPr>
          <p:nvPr/>
        </p:nvSpPr>
        <p:spPr bwMode="auto">
          <a:xfrm>
            <a:off x="603250" y="1300862"/>
            <a:ext cx="7948613"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a:buClr>
                <a:schemeClr val="tx1"/>
              </a:buClr>
            </a:pPr>
            <a:r>
              <a:rPr lang="en-GB" altLang="zh-CN" sz="1400" b="1" dirty="0" smtClean="0">
                <a:solidFill>
                  <a:schemeClr val="bg1"/>
                </a:solidFill>
                <a:ea typeface="SimSun" pitchFamily="2" charset="-122"/>
              </a:rPr>
              <a:t>EDH group structure</a:t>
            </a:r>
          </a:p>
        </p:txBody>
      </p:sp>
      <p:sp>
        <p:nvSpPr>
          <p:cNvPr id="2" name="Title 1"/>
          <p:cNvSpPr>
            <a:spLocks noGrp="1"/>
          </p:cNvSpPr>
          <p:nvPr>
            <p:ph type="title"/>
          </p:nvPr>
        </p:nvSpPr>
        <p:spPr/>
        <p:txBody>
          <a:bodyPr/>
          <a:lstStyle/>
          <a:p>
            <a:r>
              <a:rPr lang="en-US" sz="1800" dirty="0" smtClean="0"/>
              <a:t>EDH Organisational Charts</a:t>
            </a:r>
            <a:br>
              <a:rPr lang="en-US" sz="1800" dirty="0" smtClean="0"/>
            </a:br>
            <a:endParaRPr lang="en-GB" sz="1800" dirty="0"/>
          </a:p>
        </p:txBody>
      </p:sp>
      <p:pic>
        <p:nvPicPr>
          <p:cNvPr id="4" name="Picture 2"/>
          <p:cNvPicPr>
            <a:picLocks noChangeAspect="1" noChangeArrowheads="1"/>
          </p:cNvPicPr>
          <p:nvPr/>
        </p:nvPicPr>
        <p:blipFill>
          <a:blip r:embed="rId3" cstate="print"/>
          <a:srcRect/>
          <a:stretch>
            <a:fillRect/>
          </a:stretch>
        </p:blipFill>
        <p:spPr bwMode="auto">
          <a:xfrm>
            <a:off x="2974033" y="1709691"/>
            <a:ext cx="3462604" cy="1902600"/>
          </a:xfrm>
          <a:prstGeom prst="rect">
            <a:avLst/>
          </a:prstGeom>
          <a:noFill/>
          <a:ln w="12700">
            <a:noFill/>
            <a:miter lim="800000"/>
            <a:headEnd/>
            <a:tailEnd/>
          </a:ln>
        </p:spPr>
      </p:pic>
      <p:sp>
        <p:nvSpPr>
          <p:cNvPr id="8" name="Rectangle 15"/>
          <p:cNvSpPr>
            <a:spLocks noChangeArrowheads="1"/>
          </p:cNvSpPr>
          <p:nvPr/>
        </p:nvSpPr>
        <p:spPr bwMode="auto">
          <a:xfrm>
            <a:off x="609600" y="4174384"/>
            <a:ext cx="7948613" cy="2114449"/>
          </a:xfrm>
          <a:prstGeom prst="rect">
            <a:avLst/>
          </a:prstGeom>
          <a:solidFill>
            <a:schemeClr val="bg2">
              <a:lumMod val="20000"/>
              <a:lumOff val="80000"/>
            </a:schemeClr>
          </a:solidFill>
          <a:ln w="9525" algn="ctr">
            <a:solidFill>
              <a:schemeClr val="bg2"/>
            </a:solidFill>
            <a:miter lim="800000"/>
            <a:headEnd/>
            <a:tailEnd/>
          </a:ln>
          <a:effectLst/>
        </p:spPr>
        <p:txBody>
          <a:bodyPr/>
          <a:lstStyle/>
          <a:p>
            <a:pPr algn="l">
              <a:spcBef>
                <a:spcPct val="50000"/>
              </a:spcBef>
              <a:buFontTx/>
              <a:buNone/>
            </a:pPr>
            <a:endParaRPr lang="en-GB" altLang="zh-CN" sz="1500" dirty="0">
              <a:solidFill>
                <a:srgbClr val="3F3F3F"/>
              </a:solidFill>
              <a:ea typeface="SimSun" pitchFamily="2" charset="-122"/>
            </a:endParaRPr>
          </a:p>
        </p:txBody>
      </p:sp>
      <p:sp>
        <p:nvSpPr>
          <p:cNvPr id="9" name="Rectangle 17"/>
          <p:cNvSpPr>
            <a:spLocks noChangeArrowheads="1"/>
          </p:cNvSpPr>
          <p:nvPr/>
        </p:nvSpPr>
        <p:spPr bwMode="auto">
          <a:xfrm>
            <a:off x="609600" y="3877522"/>
            <a:ext cx="7948613"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a:buClr>
                <a:schemeClr val="tx1"/>
              </a:buClr>
            </a:pPr>
            <a:r>
              <a:rPr lang="en-GB" altLang="zh-CN" sz="1400" b="1" dirty="0" smtClean="0">
                <a:solidFill>
                  <a:schemeClr val="bg1"/>
                </a:solidFill>
                <a:ea typeface="SimSun" pitchFamily="2" charset="-122"/>
              </a:rPr>
              <a:t>EDH Organisational Structure</a:t>
            </a:r>
          </a:p>
        </p:txBody>
      </p:sp>
      <p:pic>
        <p:nvPicPr>
          <p:cNvPr id="5" name="Picture 3"/>
          <p:cNvPicPr>
            <a:picLocks noChangeAspect="1" noChangeArrowheads="1"/>
          </p:cNvPicPr>
          <p:nvPr/>
        </p:nvPicPr>
        <p:blipFill>
          <a:blip r:embed="rId4" cstate="print"/>
          <a:srcRect/>
          <a:stretch>
            <a:fillRect/>
          </a:stretch>
        </p:blipFill>
        <p:spPr bwMode="auto">
          <a:xfrm>
            <a:off x="825481" y="3820372"/>
            <a:ext cx="7564784" cy="2770436"/>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Henri Johnson: Driving the Innovative Vision</a:t>
            </a:r>
            <a:br>
              <a:rPr lang="en-GB" sz="1800" dirty="0" smtClean="0"/>
            </a:br>
            <a:r>
              <a:rPr lang="en-GB" sz="1800" dirty="0" smtClean="0">
                <a:solidFill>
                  <a:schemeClr val="tx1"/>
                </a:solidFill>
              </a:rPr>
              <a:t>EDH is led by its charismatic founder and CEO Henri Johnson</a:t>
            </a:r>
            <a:endParaRPr lang="en-GB" sz="1800" dirty="0">
              <a:solidFill>
                <a:schemeClr val="tx1"/>
              </a:solidFill>
            </a:endParaRPr>
          </a:p>
        </p:txBody>
      </p:sp>
      <p:sp>
        <p:nvSpPr>
          <p:cNvPr id="4" name="Rectangle 15"/>
          <p:cNvSpPr>
            <a:spLocks noChangeArrowheads="1"/>
          </p:cNvSpPr>
          <p:nvPr/>
        </p:nvSpPr>
        <p:spPr bwMode="auto">
          <a:xfrm>
            <a:off x="609600" y="1781176"/>
            <a:ext cx="3973830" cy="3579494"/>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buFont typeface="Wingdings" pitchFamily="2" charset="2"/>
              <a:buChar char="§"/>
            </a:pPr>
            <a:r>
              <a:rPr lang="en-GB" sz="1500" kern="0" dirty="0">
                <a:solidFill>
                  <a:srgbClr val="3F3F3F"/>
                </a:solidFill>
                <a:latin typeface="Arial"/>
              </a:rPr>
              <a:t>Electronic </a:t>
            </a:r>
            <a:r>
              <a:rPr lang="en-GB" sz="1500" kern="0" dirty="0" smtClean="0">
                <a:solidFill>
                  <a:srgbClr val="3F3F3F"/>
                </a:solidFill>
                <a:latin typeface="Arial"/>
              </a:rPr>
              <a:t>engineer </a:t>
            </a:r>
            <a:r>
              <a:rPr lang="en-GB" sz="1500" kern="0" dirty="0">
                <a:solidFill>
                  <a:srgbClr val="3F3F3F"/>
                </a:solidFill>
                <a:latin typeface="Arial"/>
              </a:rPr>
              <a:t>by </a:t>
            </a:r>
            <a:r>
              <a:rPr lang="en-GB" sz="1500" kern="0" dirty="0" smtClean="0">
                <a:solidFill>
                  <a:srgbClr val="3F3F3F"/>
                </a:solidFill>
                <a:latin typeface="Arial"/>
              </a:rPr>
              <a:t>training with </a:t>
            </a:r>
            <a:r>
              <a:rPr lang="en-GB" sz="1500" kern="0" dirty="0">
                <a:solidFill>
                  <a:srgbClr val="3F3F3F"/>
                </a:solidFill>
                <a:latin typeface="Arial"/>
              </a:rPr>
              <a:t>a focus on sonar and radar technology</a:t>
            </a:r>
          </a:p>
          <a:p>
            <a:pPr marL="180975" lvl="0" indent="-180975" algn="l" defTabSz="939800">
              <a:spcBef>
                <a:spcPct val="60000"/>
              </a:spcBef>
              <a:buClr>
                <a:srgbClr val="3F3F3F"/>
              </a:buClr>
              <a:buFont typeface="Wingdings" pitchFamily="2" charset="2"/>
              <a:buChar char="§"/>
            </a:pPr>
            <a:r>
              <a:rPr lang="en-GB" sz="1500" kern="0" dirty="0">
                <a:solidFill>
                  <a:srgbClr val="3F3F3F"/>
                </a:solidFill>
                <a:latin typeface="Arial"/>
              </a:rPr>
              <a:t>Developed radar technology for military use, </a:t>
            </a:r>
            <a:r>
              <a:rPr lang="en-GB" sz="1500" kern="0" dirty="0" smtClean="0">
                <a:solidFill>
                  <a:srgbClr val="3F3F3F"/>
                </a:solidFill>
                <a:latin typeface="Arial"/>
              </a:rPr>
              <a:t>to measure </a:t>
            </a:r>
            <a:r>
              <a:rPr lang="en-GB" sz="1500" kern="0" dirty="0">
                <a:solidFill>
                  <a:srgbClr val="3F3F3F"/>
                </a:solidFill>
                <a:latin typeface="Arial"/>
              </a:rPr>
              <a:t>velocity and trajectory of projectiles </a:t>
            </a:r>
            <a:r>
              <a:rPr lang="en-GB" sz="1500" kern="0" dirty="0" smtClean="0">
                <a:solidFill>
                  <a:srgbClr val="3F3F3F"/>
                </a:solidFill>
                <a:latin typeface="Arial"/>
              </a:rPr>
              <a:t>while in </a:t>
            </a:r>
            <a:r>
              <a:rPr lang="en-GB" sz="1500" kern="0" dirty="0">
                <a:solidFill>
                  <a:srgbClr val="3F3F3F"/>
                </a:solidFill>
                <a:latin typeface="Arial"/>
              </a:rPr>
              <a:t>flight</a:t>
            </a:r>
          </a:p>
          <a:p>
            <a:pPr marL="180975" lvl="0" indent="-180975" algn="l" defTabSz="939800">
              <a:spcBef>
                <a:spcPct val="60000"/>
              </a:spcBef>
              <a:buClr>
                <a:srgbClr val="3F3F3F"/>
              </a:buClr>
              <a:buFont typeface="Wingdings" pitchFamily="2" charset="2"/>
              <a:buChar char="§"/>
            </a:pPr>
            <a:r>
              <a:rPr lang="en-GB" sz="1500" kern="0" dirty="0" smtClean="0">
                <a:solidFill>
                  <a:srgbClr val="3F3F3F"/>
                </a:solidFill>
                <a:latin typeface="Arial"/>
              </a:rPr>
              <a:t>Through </a:t>
            </a:r>
            <a:r>
              <a:rPr lang="en-GB" sz="1500" kern="0" dirty="0">
                <a:solidFill>
                  <a:srgbClr val="3F3F3F"/>
                </a:solidFill>
                <a:latin typeface="Arial"/>
              </a:rPr>
              <a:t>investigating the commercial use of military application, discovered that similar technology could be used to measure the speed of </a:t>
            </a:r>
            <a:r>
              <a:rPr lang="en-GB" sz="1500" kern="0" dirty="0" smtClean="0">
                <a:solidFill>
                  <a:srgbClr val="3F3F3F"/>
                </a:solidFill>
                <a:latin typeface="Arial"/>
              </a:rPr>
              <a:t>sports balls </a:t>
            </a:r>
            <a:endParaRPr lang="en-GB" sz="1500" kern="0" dirty="0">
              <a:solidFill>
                <a:srgbClr val="3F3F3F"/>
              </a:solidFill>
              <a:latin typeface="Arial"/>
            </a:endParaRPr>
          </a:p>
          <a:p>
            <a:pPr marL="180975" lvl="0" indent="-180975" algn="l" defTabSz="939800">
              <a:spcBef>
                <a:spcPct val="60000"/>
              </a:spcBef>
              <a:buClr>
                <a:srgbClr val="3F3F3F"/>
              </a:buClr>
              <a:buFont typeface="Wingdings" pitchFamily="2" charset="2"/>
              <a:buChar char="§"/>
            </a:pPr>
            <a:r>
              <a:rPr lang="en-GB" sz="1500" kern="0" dirty="0">
                <a:solidFill>
                  <a:srgbClr val="3F3F3F"/>
                </a:solidFill>
                <a:latin typeface="Arial"/>
              </a:rPr>
              <a:t>Remains the </a:t>
            </a:r>
            <a:r>
              <a:rPr lang="en-GB" sz="1500" kern="0" dirty="0" smtClean="0">
                <a:solidFill>
                  <a:srgbClr val="3F3F3F"/>
                </a:solidFill>
                <a:latin typeface="Arial"/>
              </a:rPr>
              <a:t>innovative force behind EDH development, by constantly </a:t>
            </a:r>
            <a:r>
              <a:rPr lang="en-GB" sz="1500" kern="0" dirty="0">
                <a:solidFill>
                  <a:srgbClr val="3F3F3F"/>
                </a:solidFill>
                <a:latin typeface="Arial"/>
              </a:rPr>
              <a:t>seeking opportunities and ideas to translate into innovations</a:t>
            </a:r>
          </a:p>
          <a:p>
            <a:pPr marL="180975" lvl="0" indent="-180975" algn="l" defTabSz="939800">
              <a:spcBef>
                <a:spcPct val="60000"/>
              </a:spcBef>
              <a:buClr>
                <a:srgbClr val="3F3F3F"/>
              </a:buClr>
              <a:buFont typeface="Wingdings" pitchFamily="2" charset="2"/>
              <a:buChar char="§"/>
            </a:pPr>
            <a:endParaRPr lang="en-GB" sz="1500" kern="0" dirty="0">
              <a:solidFill>
                <a:srgbClr val="3F3F3F"/>
              </a:solidFill>
              <a:latin typeface="Arial"/>
            </a:endParaRPr>
          </a:p>
          <a:p>
            <a:pPr algn="l">
              <a:spcBef>
                <a:spcPct val="50000"/>
              </a:spcBef>
              <a:buFontTx/>
              <a:buNone/>
            </a:pPr>
            <a:endParaRPr lang="en-GB" altLang="zh-CN" sz="1500" dirty="0">
              <a:solidFill>
                <a:srgbClr val="3F3F3F"/>
              </a:solidFill>
              <a:ea typeface="SimSun" pitchFamily="2" charset="-122"/>
            </a:endParaRPr>
          </a:p>
        </p:txBody>
      </p:sp>
      <p:sp>
        <p:nvSpPr>
          <p:cNvPr id="5" name="Rectangle 17"/>
          <p:cNvSpPr>
            <a:spLocks noChangeArrowheads="1"/>
          </p:cNvSpPr>
          <p:nvPr/>
        </p:nvSpPr>
        <p:spPr bwMode="auto">
          <a:xfrm>
            <a:off x="609600" y="1484313"/>
            <a:ext cx="3973830"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400" b="1" dirty="0" smtClean="0">
                <a:solidFill>
                  <a:schemeClr val="bg1"/>
                </a:solidFill>
                <a:ea typeface="SimSun" pitchFamily="2" charset="-122"/>
              </a:rPr>
              <a:t>The Man behind the Innovative Drive</a:t>
            </a:r>
            <a:endParaRPr lang="en-GB" altLang="zh-CN" sz="1400" b="1" dirty="0">
              <a:solidFill>
                <a:schemeClr val="bg1"/>
              </a:solidFill>
              <a:ea typeface="SimSun" pitchFamily="2" charset="-122"/>
            </a:endParaRPr>
          </a:p>
        </p:txBody>
      </p:sp>
      <p:sp>
        <p:nvSpPr>
          <p:cNvPr id="7" name="Rectangle 15"/>
          <p:cNvSpPr>
            <a:spLocks noChangeArrowheads="1"/>
          </p:cNvSpPr>
          <p:nvPr/>
        </p:nvSpPr>
        <p:spPr bwMode="auto">
          <a:xfrm>
            <a:off x="4716780" y="1484312"/>
            <a:ext cx="3592830" cy="3876357"/>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pPr>
            <a:endParaRPr lang="en-GB" sz="1400" kern="0" dirty="0">
              <a:solidFill>
                <a:srgbClr val="3F3F3F"/>
              </a:solidFill>
              <a:latin typeface="Arial"/>
            </a:endParaRPr>
          </a:p>
          <a:p>
            <a:pPr algn="l">
              <a:spcBef>
                <a:spcPct val="50000"/>
              </a:spcBef>
              <a:buFontTx/>
              <a:buNone/>
            </a:pPr>
            <a:endParaRPr lang="en-GB" altLang="zh-CN" sz="1400" dirty="0">
              <a:solidFill>
                <a:srgbClr val="3F3F3F"/>
              </a:solidFill>
              <a:ea typeface="SimSun" pitchFamily="2" charset="-122"/>
            </a:endParaRPr>
          </a:p>
        </p:txBody>
      </p:sp>
      <p:pic>
        <p:nvPicPr>
          <p:cNvPr id="8" name="Picture 4"/>
          <p:cNvPicPr>
            <a:picLocks noChangeAspect="1" noChangeArrowheads="1"/>
          </p:cNvPicPr>
          <p:nvPr/>
        </p:nvPicPr>
        <p:blipFill>
          <a:blip r:embed="rId3" cstate="print"/>
          <a:srcRect/>
          <a:stretch>
            <a:fillRect/>
          </a:stretch>
        </p:blipFill>
        <p:spPr bwMode="auto">
          <a:xfrm>
            <a:off x="4952570" y="2060525"/>
            <a:ext cx="3159873" cy="2389337"/>
          </a:xfrm>
          <a:prstGeom prst="rect">
            <a:avLst/>
          </a:prstGeom>
          <a:noFill/>
          <a:ln w="12700">
            <a:noFill/>
            <a:miter lim="800000"/>
            <a:headEnd/>
            <a:tailEnd/>
          </a:ln>
        </p:spPr>
      </p:pic>
      <p:sp>
        <p:nvSpPr>
          <p:cNvPr id="9" name="Rectangle 3"/>
          <p:cNvSpPr>
            <a:spLocks/>
          </p:cNvSpPr>
          <p:nvPr/>
        </p:nvSpPr>
        <p:spPr bwMode="auto">
          <a:xfrm>
            <a:off x="1474237" y="5760720"/>
            <a:ext cx="5896947" cy="276999"/>
          </a:xfrm>
          <a:prstGeom prst="rect">
            <a:avLst/>
          </a:prstGeom>
          <a:noFill/>
          <a:ln w="12700">
            <a:noFill/>
            <a:miter lim="800000"/>
            <a:headEnd/>
            <a:tailEnd/>
          </a:ln>
        </p:spPr>
        <p:txBody>
          <a:bodyPr wrap="square" lIns="0" tIns="0" rIns="0" bIns="0" anchor="ctr">
            <a:spAutoFit/>
          </a:bodyPr>
          <a:lstStyle/>
          <a:p>
            <a:r>
              <a:rPr lang="en-US" sz="1800" b="1" i="1" dirty="0">
                <a:solidFill>
                  <a:schemeClr val="tx1"/>
                </a:solidFill>
              </a:rPr>
              <a:t>‘If it is possible, we can develop it</a:t>
            </a:r>
            <a:r>
              <a:rPr lang="en-US" sz="1800" b="1" i="1" dirty="0" smtClean="0">
                <a:solidFill>
                  <a:schemeClr val="tx1"/>
                </a:solidFill>
              </a:rPr>
              <a:t>’ – Henri Johnson</a:t>
            </a:r>
            <a:endParaRPr lang="en-US" sz="1800" b="1" i="1" dirty="0">
              <a:solidFill>
                <a:schemeClr val="tx1"/>
              </a:solidFill>
            </a:endParaRPr>
          </a:p>
        </p:txBody>
      </p:sp>
      <p:sp>
        <p:nvSpPr>
          <p:cNvPr id="10" name="TextBox 9"/>
          <p:cNvSpPr txBox="1"/>
          <p:nvPr/>
        </p:nvSpPr>
        <p:spPr>
          <a:xfrm>
            <a:off x="4952569" y="4449862"/>
            <a:ext cx="3159873" cy="276999"/>
          </a:xfrm>
          <a:prstGeom prst="rect">
            <a:avLst/>
          </a:prstGeom>
          <a:noFill/>
        </p:spPr>
        <p:txBody>
          <a:bodyPr wrap="square" rtlCol="0">
            <a:spAutoFit/>
          </a:bodyPr>
          <a:lstStyle/>
          <a:p>
            <a:r>
              <a:rPr lang="en-US" b="1" dirty="0" smtClean="0"/>
              <a:t>EDH Founder and CEO, Henri Johnson</a:t>
            </a:r>
            <a:endParaRPr lang="en-U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1" y="376238"/>
            <a:ext cx="5134610" cy="608012"/>
          </a:xfrm>
        </p:spPr>
        <p:txBody>
          <a:bodyPr/>
          <a:lstStyle/>
          <a:p>
            <a:r>
              <a:rPr lang="en-GB" sz="1800" dirty="0" smtClean="0"/>
              <a:t>EDH Sports Products</a:t>
            </a:r>
            <a:br>
              <a:rPr lang="en-GB" sz="1800" dirty="0" smtClean="0"/>
            </a:br>
            <a:r>
              <a:rPr lang="en-GB" sz="1800" dirty="0" smtClean="0">
                <a:solidFill>
                  <a:schemeClr val="tx1"/>
                </a:solidFill>
              </a:rPr>
              <a:t>EDH to date serves 3 sports: Golf, Tennis and Cricket</a:t>
            </a:r>
            <a:endParaRPr lang="en-GB" sz="1800" dirty="0"/>
          </a:p>
        </p:txBody>
      </p:sp>
      <p:sp>
        <p:nvSpPr>
          <p:cNvPr id="4" name="Rectangle 15"/>
          <p:cNvSpPr>
            <a:spLocks noChangeArrowheads="1"/>
          </p:cNvSpPr>
          <p:nvPr/>
        </p:nvSpPr>
        <p:spPr bwMode="auto">
          <a:xfrm>
            <a:off x="746760" y="3500802"/>
            <a:ext cx="2396490" cy="2321495"/>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buFont typeface="Wingdings" pitchFamily="2" charset="2"/>
              <a:buChar char="§"/>
            </a:pPr>
            <a:r>
              <a:rPr lang="en-US" sz="1400" dirty="0" smtClean="0"/>
              <a:t>FlightScope®, a 3D radar tracker that is able to follow the trajectory of golf balls, providing information on speed, direction and angle of the ball as well as other critical data to the golfer</a:t>
            </a:r>
            <a:endParaRPr lang="en-GB" sz="1400" kern="0" dirty="0">
              <a:solidFill>
                <a:srgbClr val="3F3F3F"/>
              </a:solidFill>
              <a:latin typeface="Arial"/>
            </a:endParaRPr>
          </a:p>
          <a:p>
            <a:pPr algn="l">
              <a:spcBef>
                <a:spcPct val="50000"/>
              </a:spcBef>
              <a:buFontTx/>
              <a:buNone/>
            </a:pPr>
            <a:endParaRPr lang="en-GB" altLang="zh-CN" sz="1400" dirty="0">
              <a:solidFill>
                <a:srgbClr val="3F3F3F"/>
              </a:solidFill>
              <a:ea typeface="SimSun" pitchFamily="2" charset="-122"/>
            </a:endParaRPr>
          </a:p>
        </p:txBody>
      </p:sp>
      <p:sp>
        <p:nvSpPr>
          <p:cNvPr id="5" name="Rectangle 17"/>
          <p:cNvSpPr>
            <a:spLocks noChangeArrowheads="1"/>
          </p:cNvSpPr>
          <p:nvPr/>
        </p:nvSpPr>
        <p:spPr bwMode="auto">
          <a:xfrm>
            <a:off x="746760" y="3203939"/>
            <a:ext cx="2396490" cy="30083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700" b="1" dirty="0" smtClean="0">
                <a:solidFill>
                  <a:schemeClr val="bg1"/>
                </a:solidFill>
                <a:ea typeface="SimSun" pitchFamily="2" charset="-122"/>
              </a:rPr>
              <a:t>Golf</a:t>
            </a:r>
            <a:endParaRPr lang="en-GB" altLang="zh-CN" sz="1700" b="1" dirty="0">
              <a:solidFill>
                <a:schemeClr val="bg1"/>
              </a:solidFill>
              <a:ea typeface="SimSun" pitchFamily="2" charset="-122"/>
            </a:endParaRPr>
          </a:p>
        </p:txBody>
      </p:sp>
      <p:sp>
        <p:nvSpPr>
          <p:cNvPr id="10" name="Rectangle 15"/>
          <p:cNvSpPr>
            <a:spLocks noChangeArrowheads="1"/>
          </p:cNvSpPr>
          <p:nvPr/>
        </p:nvSpPr>
        <p:spPr bwMode="auto">
          <a:xfrm>
            <a:off x="3341370" y="3500801"/>
            <a:ext cx="2396490" cy="2321495"/>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buFont typeface="Wingdings" pitchFamily="2" charset="2"/>
              <a:buChar char="§"/>
            </a:pPr>
            <a:r>
              <a:rPr lang="en-US" sz="1400" dirty="0" smtClean="0"/>
              <a:t>Previously know as Speedstick® and SpeedBall®,  FlightScope's ®  cricket  application measures the speed at which the ball leaves the bowler's hand</a:t>
            </a:r>
            <a:endParaRPr lang="en-GB" sz="1400" kern="0" dirty="0">
              <a:solidFill>
                <a:srgbClr val="3F3F3F"/>
              </a:solidFill>
              <a:latin typeface="Arial"/>
            </a:endParaRPr>
          </a:p>
          <a:p>
            <a:pPr algn="l">
              <a:spcBef>
                <a:spcPct val="50000"/>
              </a:spcBef>
              <a:buFontTx/>
              <a:buNone/>
            </a:pPr>
            <a:endParaRPr lang="en-GB" altLang="zh-CN" sz="1400" dirty="0">
              <a:solidFill>
                <a:srgbClr val="3F3F3F"/>
              </a:solidFill>
              <a:ea typeface="SimSun" pitchFamily="2" charset="-122"/>
            </a:endParaRPr>
          </a:p>
        </p:txBody>
      </p:sp>
      <p:sp>
        <p:nvSpPr>
          <p:cNvPr id="11" name="Rectangle 17"/>
          <p:cNvSpPr>
            <a:spLocks noChangeArrowheads="1"/>
          </p:cNvSpPr>
          <p:nvPr/>
        </p:nvSpPr>
        <p:spPr bwMode="auto">
          <a:xfrm>
            <a:off x="3341370" y="3203939"/>
            <a:ext cx="2396490"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700" b="1" dirty="0" smtClean="0">
                <a:solidFill>
                  <a:schemeClr val="bg1"/>
                </a:solidFill>
                <a:ea typeface="SimSun" pitchFamily="2" charset="-122"/>
              </a:rPr>
              <a:t>Cricket</a:t>
            </a:r>
            <a:endParaRPr lang="en-GB" altLang="zh-CN" sz="1700" b="1" dirty="0">
              <a:solidFill>
                <a:schemeClr val="bg1"/>
              </a:solidFill>
              <a:ea typeface="SimSun" pitchFamily="2" charset="-122"/>
            </a:endParaRPr>
          </a:p>
        </p:txBody>
      </p:sp>
      <p:sp>
        <p:nvSpPr>
          <p:cNvPr id="12" name="Rectangle 15"/>
          <p:cNvSpPr>
            <a:spLocks noChangeArrowheads="1"/>
          </p:cNvSpPr>
          <p:nvPr/>
        </p:nvSpPr>
        <p:spPr bwMode="auto">
          <a:xfrm>
            <a:off x="5928360" y="3504770"/>
            <a:ext cx="2396490" cy="2318052"/>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buFont typeface="Wingdings" pitchFamily="2" charset="2"/>
              <a:buChar char="§"/>
            </a:pPr>
            <a:r>
              <a:rPr lang="en-US" sz="1400" dirty="0" smtClean="0"/>
              <a:t>EDH Tennis has merged with European firm JAGRO to offer a comprehensive tournament adjudicating package, including an umpire scoring system and service speed tracking device</a:t>
            </a:r>
            <a:endParaRPr lang="en-GB" sz="1400" kern="0" dirty="0">
              <a:solidFill>
                <a:srgbClr val="3F3F3F"/>
              </a:solidFill>
              <a:latin typeface="Arial"/>
            </a:endParaRPr>
          </a:p>
          <a:p>
            <a:pPr algn="l">
              <a:spcBef>
                <a:spcPct val="50000"/>
              </a:spcBef>
              <a:buFontTx/>
              <a:buNone/>
            </a:pPr>
            <a:endParaRPr lang="en-GB" altLang="zh-CN" sz="1400" dirty="0">
              <a:solidFill>
                <a:srgbClr val="3F3F3F"/>
              </a:solidFill>
              <a:ea typeface="SimSun" pitchFamily="2" charset="-122"/>
            </a:endParaRPr>
          </a:p>
        </p:txBody>
      </p:sp>
      <p:sp>
        <p:nvSpPr>
          <p:cNvPr id="13" name="Rectangle 17"/>
          <p:cNvSpPr>
            <a:spLocks noChangeArrowheads="1"/>
          </p:cNvSpPr>
          <p:nvPr/>
        </p:nvSpPr>
        <p:spPr bwMode="auto">
          <a:xfrm>
            <a:off x="5928360" y="3207908"/>
            <a:ext cx="2396490"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700" b="1" dirty="0" smtClean="0">
                <a:solidFill>
                  <a:schemeClr val="bg1"/>
                </a:solidFill>
                <a:ea typeface="SimSun" pitchFamily="2" charset="-122"/>
              </a:rPr>
              <a:t>Tennis</a:t>
            </a:r>
            <a:endParaRPr lang="en-GB" altLang="zh-CN" sz="1700" b="1" dirty="0">
              <a:solidFill>
                <a:schemeClr val="bg1"/>
              </a:solidFill>
              <a:ea typeface="SimSun" pitchFamily="2" charset="-122"/>
            </a:endParaRPr>
          </a:p>
        </p:txBody>
      </p:sp>
      <p:pic>
        <p:nvPicPr>
          <p:cNvPr id="14" name="Picture 3"/>
          <p:cNvPicPr>
            <a:picLocks noChangeAspect="1" noChangeArrowheads="1"/>
          </p:cNvPicPr>
          <p:nvPr/>
        </p:nvPicPr>
        <p:blipFill>
          <a:blip r:embed="rId3" cstate="print"/>
          <a:srcRect/>
          <a:stretch>
            <a:fillRect/>
          </a:stretch>
        </p:blipFill>
        <p:spPr bwMode="auto">
          <a:xfrm>
            <a:off x="5928360" y="157223"/>
            <a:ext cx="3071813" cy="827027"/>
          </a:xfrm>
          <a:prstGeom prst="rect">
            <a:avLst/>
          </a:prstGeom>
          <a:noFill/>
          <a:ln w="12700">
            <a:noFill/>
            <a:miter lim="800000"/>
            <a:headEnd/>
            <a:tailEnd/>
          </a:ln>
        </p:spPr>
      </p:pic>
      <p:pic>
        <p:nvPicPr>
          <p:cNvPr id="1932290" name="Picture 2" descr="http://tbn2.google.com/images?q=tbn:ukcaMwYXGAC_YM:http://www.istockphoto.com/file_thumbview_approve/1605064/2/istockphoto_1605064-golf-ball-vector-heavily-shadowed.jpg">
            <a:hlinkClick r:id="rId4"/>
          </p:cNvPr>
          <p:cNvPicPr>
            <a:picLocks noChangeAspect="1" noChangeArrowheads="1"/>
          </p:cNvPicPr>
          <p:nvPr/>
        </p:nvPicPr>
        <p:blipFill>
          <a:blip r:embed="rId5" cstate="print"/>
          <a:srcRect/>
          <a:stretch>
            <a:fillRect/>
          </a:stretch>
        </p:blipFill>
        <p:spPr bwMode="auto">
          <a:xfrm>
            <a:off x="1327150" y="1878808"/>
            <a:ext cx="1171575" cy="1171575"/>
          </a:xfrm>
          <a:prstGeom prst="rect">
            <a:avLst/>
          </a:prstGeom>
          <a:noFill/>
        </p:spPr>
      </p:pic>
      <p:pic>
        <p:nvPicPr>
          <p:cNvPr id="1932292" name="Picture 4" descr="http://tbn3.google.com/images?q=tbn:9aE_CL4Jrkfb5M:http://www.toptennispro.com/wp-content/uploads/2009/04/tennis-ball.jpg">
            <a:hlinkClick r:id="rId6"/>
          </p:cNvPr>
          <p:cNvPicPr>
            <a:picLocks noChangeAspect="1" noChangeArrowheads="1"/>
          </p:cNvPicPr>
          <p:nvPr/>
        </p:nvPicPr>
        <p:blipFill>
          <a:blip r:embed="rId7" cstate="print"/>
          <a:srcRect/>
          <a:stretch>
            <a:fillRect/>
          </a:stretch>
        </p:blipFill>
        <p:spPr bwMode="auto">
          <a:xfrm>
            <a:off x="6613957" y="1878808"/>
            <a:ext cx="1150823" cy="1150824"/>
          </a:xfrm>
          <a:prstGeom prst="rect">
            <a:avLst/>
          </a:prstGeom>
          <a:noFill/>
        </p:spPr>
      </p:pic>
      <p:pic>
        <p:nvPicPr>
          <p:cNvPr id="1932295" name="Picture 7"/>
          <p:cNvPicPr>
            <a:picLocks noChangeAspect="1" noChangeArrowheads="1"/>
          </p:cNvPicPr>
          <p:nvPr/>
        </p:nvPicPr>
        <p:blipFill>
          <a:blip r:embed="rId8" cstate="print"/>
          <a:srcRect/>
          <a:stretch>
            <a:fillRect/>
          </a:stretch>
        </p:blipFill>
        <p:spPr bwMode="auto">
          <a:xfrm>
            <a:off x="3873686" y="1818800"/>
            <a:ext cx="1204092" cy="12315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FlightScope®: The Cornerstone of EDH Innovation</a:t>
            </a:r>
            <a:endParaRPr lang="en-GB" sz="1800" dirty="0"/>
          </a:p>
        </p:txBody>
      </p:sp>
      <p:sp>
        <p:nvSpPr>
          <p:cNvPr id="4" name="Rectangle 15"/>
          <p:cNvSpPr>
            <a:spLocks noChangeArrowheads="1"/>
          </p:cNvSpPr>
          <p:nvPr/>
        </p:nvSpPr>
        <p:spPr bwMode="auto">
          <a:xfrm>
            <a:off x="609600" y="1519922"/>
            <a:ext cx="3973830" cy="4634196"/>
          </a:xfrm>
          <a:prstGeom prst="rect">
            <a:avLst/>
          </a:prstGeom>
          <a:solidFill>
            <a:schemeClr val="bg2">
              <a:lumMod val="20000"/>
              <a:lumOff val="80000"/>
            </a:schemeClr>
          </a:solidFill>
          <a:ln w="9525" algn="ctr">
            <a:solidFill>
              <a:schemeClr val="bg2"/>
            </a:solidFill>
            <a:miter lim="800000"/>
            <a:headEnd/>
            <a:tailEnd/>
          </a:ln>
          <a:effectLst/>
        </p:spPr>
        <p:txBody>
          <a:bodyPr/>
          <a:lstStyle/>
          <a:p>
            <a:pPr marL="180975" lvl="0" indent="-180975" algn="l" defTabSz="939800">
              <a:spcBef>
                <a:spcPct val="60000"/>
              </a:spcBef>
              <a:buClr>
                <a:srgbClr val="3F3F3F"/>
              </a:buClr>
              <a:buFont typeface="Wingdings" pitchFamily="2" charset="2"/>
              <a:buChar char="§"/>
            </a:pPr>
            <a:r>
              <a:rPr lang="en-GB" sz="1630" kern="0" dirty="0" smtClean="0">
                <a:solidFill>
                  <a:srgbClr val="3F3F3F"/>
                </a:solidFill>
                <a:latin typeface="Arial"/>
              </a:rPr>
              <a:t>World’s first 3D Doppler tracking golf radar</a:t>
            </a:r>
          </a:p>
          <a:p>
            <a:pPr marL="180975" lvl="0" indent="-180975" algn="l" defTabSz="939800">
              <a:spcBef>
                <a:spcPct val="60000"/>
              </a:spcBef>
              <a:buClr>
                <a:srgbClr val="3F3F3F"/>
              </a:buClr>
              <a:buFont typeface="Wingdings" pitchFamily="2" charset="2"/>
              <a:buChar char="§"/>
            </a:pPr>
            <a:r>
              <a:rPr lang="en-GB" sz="1630" kern="0" dirty="0" smtClean="0">
                <a:solidFill>
                  <a:srgbClr val="3F3F3F"/>
                </a:solidFill>
                <a:latin typeface="Arial"/>
              </a:rPr>
              <a:t>Used for golf coaching, swing analysis and club fitting </a:t>
            </a:r>
          </a:p>
          <a:p>
            <a:pPr marL="180975" lvl="0" indent="-180975" algn="l" defTabSz="939800">
              <a:spcBef>
                <a:spcPct val="60000"/>
              </a:spcBef>
              <a:buClr>
                <a:srgbClr val="3F3F3F"/>
              </a:buClr>
              <a:buFont typeface="Wingdings" pitchFamily="2" charset="2"/>
              <a:buChar char="§"/>
            </a:pPr>
            <a:r>
              <a:rPr lang="en-GB" sz="1630" kern="0" dirty="0" smtClean="0">
                <a:solidFill>
                  <a:srgbClr val="3F3F3F"/>
                </a:solidFill>
                <a:latin typeface="Arial"/>
              </a:rPr>
              <a:t>Uses motion tracking device with radar technology and advanced industrial electronics</a:t>
            </a:r>
          </a:p>
          <a:p>
            <a:pPr marL="180975" lvl="0" indent="-180975" algn="l" defTabSz="939800">
              <a:spcBef>
                <a:spcPct val="60000"/>
              </a:spcBef>
              <a:buClr>
                <a:srgbClr val="3F3F3F"/>
              </a:buClr>
              <a:buFont typeface="Wingdings" pitchFamily="2" charset="2"/>
              <a:buChar char="§"/>
            </a:pPr>
            <a:r>
              <a:rPr lang="en-GB" sz="1630" kern="0" dirty="0" smtClean="0">
                <a:solidFill>
                  <a:srgbClr val="3F3F3F"/>
                </a:solidFill>
                <a:latin typeface="Arial"/>
              </a:rPr>
              <a:t>Measures: real time ball and club tracking; ball speed; launch angles; sidespin; backspin etc</a:t>
            </a:r>
          </a:p>
          <a:p>
            <a:pPr marL="180975" lvl="0" indent="-180975" algn="l" defTabSz="939800">
              <a:spcBef>
                <a:spcPct val="60000"/>
              </a:spcBef>
              <a:buClr>
                <a:srgbClr val="3F3F3F"/>
              </a:buClr>
              <a:buFont typeface="Wingdings" pitchFamily="2" charset="2"/>
              <a:buChar char="§"/>
            </a:pPr>
            <a:r>
              <a:rPr lang="en-GB" sz="1630" kern="0" dirty="0" smtClean="0">
                <a:solidFill>
                  <a:srgbClr val="3F3F3F"/>
                </a:solidFill>
                <a:latin typeface="Arial"/>
              </a:rPr>
              <a:t>Conducts golf swing analysis by measuring golf club variables: club head speed; club vertical attack angle; club horizontal attack angle; club angle </a:t>
            </a:r>
          </a:p>
        </p:txBody>
      </p:sp>
      <p:sp>
        <p:nvSpPr>
          <p:cNvPr id="5" name="Rectangle 17"/>
          <p:cNvSpPr>
            <a:spLocks noChangeArrowheads="1"/>
          </p:cNvSpPr>
          <p:nvPr/>
        </p:nvSpPr>
        <p:spPr bwMode="auto">
          <a:xfrm>
            <a:off x="609600" y="1223059"/>
            <a:ext cx="3973830" cy="296862"/>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800" b="1" i="1" dirty="0" smtClean="0">
                <a:solidFill>
                  <a:schemeClr val="bg1"/>
                </a:solidFill>
                <a:ea typeface="SimSun" pitchFamily="2" charset="-122"/>
              </a:rPr>
              <a:t>Cornerstones</a:t>
            </a:r>
            <a:endParaRPr lang="en-GB" altLang="zh-CN" sz="1800" b="1" i="1" dirty="0">
              <a:solidFill>
                <a:schemeClr val="bg1"/>
              </a:solidFill>
              <a:ea typeface="SimSun" pitchFamily="2" charset="-122"/>
            </a:endParaRPr>
          </a:p>
        </p:txBody>
      </p:sp>
      <p:sp>
        <p:nvSpPr>
          <p:cNvPr id="10" name="Rectangle 17"/>
          <p:cNvSpPr>
            <a:spLocks noChangeArrowheads="1"/>
          </p:cNvSpPr>
          <p:nvPr/>
        </p:nvSpPr>
        <p:spPr bwMode="auto">
          <a:xfrm>
            <a:off x="4724400" y="1227028"/>
            <a:ext cx="3974938" cy="292893"/>
          </a:xfrm>
          <a:prstGeom prst="rect">
            <a:avLst/>
          </a:prstGeom>
          <a:solidFill>
            <a:srgbClr val="002060"/>
          </a:solidFill>
          <a:ln w="9525" algn="ctr">
            <a:solidFill>
              <a:srgbClr val="002060"/>
            </a:solidFill>
            <a:miter lim="800000"/>
            <a:headEnd/>
            <a:tailEnd/>
          </a:ln>
          <a:effectLst/>
        </p:spPr>
        <p:txBody>
          <a:bodyPr lIns="72000" tIns="72000" rIns="72000" bIns="72000" anchor="ctr"/>
          <a:lstStyle/>
          <a:p>
            <a:pPr defTabSz="979488" eaLnBrk="0" hangingPunct="0">
              <a:buClr>
                <a:schemeClr val="tx1"/>
              </a:buClr>
            </a:pPr>
            <a:r>
              <a:rPr lang="en-GB" altLang="zh-CN" sz="1800" b="1" i="1" dirty="0" smtClean="0">
                <a:solidFill>
                  <a:schemeClr val="bg1"/>
                </a:solidFill>
                <a:ea typeface="SimSun" pitchFamily="2" charset="-122"/>
              </a:rPr>
              <a:t>The Product</a:t>
            </a:r>
            <a:endParaRPr lang="en-GB" altLang="zh-CN" sz="1800" b="1" i="1" dirty="0">
              <a:solidFill>
                <a:schemeClr val="bg1"/>
              </a:solidFill>
              <a:ea typeface="SimSun" pitchFamily="2" charset="-122"/>
            </a:endParaRPr>
          </a:p>
        </p:txBody>
      </p:sp>
      <p:pic>
        <p:nvPicPr>
          <p:cNvPr id="12" name="Picture 3"/>
          <p:cNvPicPr>
            <a:picLocks noChangeAspect="1" noChangeArrowheads="1"/>
          </p:cNvPicPr>
          <p:nvPr/>
        </p:nvPicPr>
        <p:blipFill>
          <a:blip r:embed="rId3" cstate="print"/>
          <a:srcRect/>
          <a:stretch>
            <a:fillRect/>
          </a:stretch>
        </p:blipFill>
        <p:spPr bwMode="auto">
          <a:xfrm>
            <a:off x="6953250" y="4310599"/>
            <a:ext cx="2031838" cy="1527407"/>
          </a:xfrm>
          <a:prstGeom prst="rect">
            <a:avLst/>
          </a:prstGeom>
          <a:noFill/>
          <a:ln w="12700">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4724400" y="4291549"/>
            <a:ext cx="2109523" cy="1589871"/>
          </a:xfrm>
          <a:prstGeom prst="rect">
            <a:avLst/>
          </a:prstGeom>
          <a:noFill/>
          <a:ln w="12700">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5169158" y="1729472"/>
            <a:ext cx="3228236" cy="225804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Rectangle 2"/>
          <p:cNvSpPr>
            <a:spLocks noGrp="1" noChangeArrowheads="1"/>
          </p:cNvSpPr>
          <p:nvPr>
            <p:ph type="title"/>
          </p:nvPr>
        </p:nvSpPr>
        <p:spPr>
          <a:xfrm>
            <a:off x="603250" y="376237"/>
            <a:ext cx="7954963" cy="841729"/>
          </a:xfrm>
        </p:spPr>
        <p:txBody>
          <a:bodyPr/>
          <a:lstStyle/>
          <a:p>
            <a:r>
              <a:rPr lang="en-GB" sz="1800" dirty="0" smtClean="0"/>
              <a:t>Innovation Framework </a:t>
            </a:r>
            <a:br>
              <a:rPr lang="en-GB" sz="1800" dirty="0" smtClean="0"/>
            </a:br>
            <a:r>
              <a:rPr lang="en-GB" sz="1800" i="1" dirty="0" smtClean="0">
                <a:solidFill>
                  <a:schemeClr val="tx1"/>
                </a:solidFill>
              </a:rPr>
              <a:t>This model has been applied to EDH in order to encompass the different aspects of  their entrepreneurial and innovation processes.</a:t>
            </a:r>
            <a:r>
              <a:rPr lang="en-GB" sz="1800" i="1" baseline="30000" dirty="0" smtClean="0">
                <a:solidFill>
                  <a:schemeClr val="tx1"/>
                </a:solidFill>
              </a:rPr>
              <a:t/>
            </a:r>
            <a:br>
              <a:rPr lang="en-GB" sz="1800" i="1" baseline="30000" dirty="0" smtClean="0">
                <a:solidFill>
                  <a:schemeClr val="tx1"/>
                </a:solidFill>
              </a:rPr>
            </a:br>
            <a:endParaRPr lang="en-GB" sz="1800" dirty="0">
              <a:solidFill>
                <a:schemeClr val="tx1"/>
              </a:solidFill>
            </a:endParaRPr>
          </a:p>
        </p:txBody>
      </p:sp>
      <p:grpSp>
        <p:nvGrpSpPr>
          <p:cNvPr id="36" name="Group 35"/>
          <p:cNvGrpSpPr/>
          <p:nvPr/>
        </p:nvGrpSpPr>
        <p:grpSpPr>
          <a:xfrm>
            <a:off x="1838659" y="1377080"/>
            <a:ext cx="5424000" cy="3814631"/>
            <a:chOff x="2323672" y="1242378"/>
            <a:chExt cx="4783516" cy="3830637"/>
          </a:xfrm>
        </p:grpSpPr>
        <p:sp>
          <p:nvSpPr>
            <p:cNvPr id="1718279" name="Freeform 7"/>
            <p:cNvSpPr>
              <a:spLocks/>
            </p:cNvSpPr>
            <p:nvPr/>
          </p:nvSpPr>
          <p:spPr bwMode="blackWhite">
            <a:xfrm>
              <a:off x="3399473" y="1736090"/>
              <a:ext cx="2619375" cy="2930525"/>
            </a:xfrm>
            <a:custGeom>
              <a:avLst/>
              <a:gdLst/>
              <a:ahLst/>
              <a:cxnLst>
                <a:cxn ang="0">
                  <a:pos x="793" y="344"/>
                </a:cxn>
                <a:cxn ang="0">
                  <a:pos x="766" y="164"/>
                </a:cxn>
                <a:cxn ang="0">
                  <a:pos x="862" y="20"/>
                </a:cxn>
                <a:cxn ang="0">
                  <a:pos x="1084" y="4"/>
                </a:cxn>
                <a:cxn ang="0">
                  <a:pos x="1193" y="89"/>
                </a:cxn>
                <a:cxn ang="0">
                  <a:pos x="1217" y="236"/>
                </a:cxn>
                <a:cxn ang="0">
                  <a:pos x="1196" y="395"/>
                </a:cxn>
                <a:cxn ang="0">
                  <a:pos x="1304" y="488"/>
                </a:cxn>
                <a:cxn ang="0">
                  <a:pos x="1466" y="528"/>
                </a:cxn>
                <a:cxn ang="0">
                  <a:pos x="1534" y="602"/>
                </a:cxn>
                <a:cxn ang="0">
                  <a:pos x="1537" y="707"/>
                </a:cxn>
                <a:cxn ang="0">
                  <a:pos x="1600" y="800"/>
                </a:cxn>
                <a:cxn ang="0">
                  <a:pos x="1729" y="819"/>
                </a:cxn>
                <a:cxn ang="0">
                  <a:pos x="1869" y="811"/>
                </a:cxn>
                <a:cxn ang="0">
                  <a:pos x="1952" y="857"/>
                </a:cxn>
                <a:cxn ang="0">
                  <a:pos x="1972" y="1022"/>
                </a:cxn>
                <a:cxn ang="0">
                  <a:pos x="1952" y="1242"/>
                </a:cxn>
                <a:cxn ang="0">
                  <a:pos x="1868" y="1294"/>
                </a:cxn>
                <a:cxn ang="0">
                  <a:pos x="1715" y="1286"/>
                </a:cxn>
                <a:cxn ang="0">
                  <a:pos x="1603" y="1303"/>
                </a:cxn>
                <a:cxn ang="0">
                  <a:pos x="1540" y="1368"/>
                </a:cxn>
                <a:cxn ang="0">
                  <a:pos x="1534" y="1492"/>
                </a:cxn>
                <a:cxn ang="0">
                  <a:pos x="1462" y="1578"/>
                </a:cxn>
                <a:cxn ang="0">
                  <a:pos x="1331" y="1607"/>
                </a:cxn>
                <a:cxn ang="0">
                  <a:pos x="1217" y="1667"/>
                </a:cxn>
                <a:cxn ang="0">
                  <a:pos x="1193" y="1789"/>
                </a:cxn>
                <a:cxn ang="0">
                  <a:pos x="1217" y="1938"/>
                </a:cxn>
                <a:cxn ang="0">
                  <a:pos x="1164" y="2079"/>
                </a:cxn>
                <a:cxn ang="0">
                  <a:pos x="1068" y="2153"/>
                </a:cxn>
                <a:cxn ang="0">
                  <a:pos x="921" y="2161"/>
                </a:cxn>
                <a:cxn ang="0">
                  <a:pos x="810" y="2106"/>
                </a:cxn>
                <a:cxn ang="0">
                  <a:pos x="758" y="1999"/>
                </a:cxn>
                <a:cxn ang="0">
                  <a:pos x="772" y="1875"/>
                </a:cxn>
                <a:cxn ang="0">
                  <a:pos x="779" y="1763"/>
                </a:cxn>
                <a:cxn ang="0">
                  <a:pos x="706" y="1683"/>
                </a:cxn>
                <a:cxn ang="0">
                  <a:pos x="584" y="1652"/>
                </a:cxn>
                <a:cxn ang="0">
                  <a:pos x="467" y="1606"/>
                </a:cxn>
                <a:cxn ang="0">
                  <a:pos x="437" y="1481"/>
                </a:cxn>
                <a:cxn ang="0">
                  <a:pos x="401" y="1378"/>
                </a:cxn>
                <a:cxn ang="0">
                  <a:pos x="285" y="1340"/>
                </a:cxn>
                <a:cxn ang="0">
                  <a:pos x="166" y="1351"/>
                </a:cxn>
                <a:cxn ang="0">
                  <a:pos x="39" y="1318"/>
                </a:cxn>
                <a:cxn ang="0">
                  <a:pos x="2" y="1174"/>
                </a:cxn>
                <a:cxn ang="0">
                  <a:pos x="9" y="966"/>
                </a:cxn>
                <a:cxn ang="0">
                  <a:pos x="48" y="842"/>
                </a:cxn>
                <a:cxn ang="0">
                  <a:pos x="146" y="810"/>
                </a:cxn>
                <a:cxn ang="0">
                  <a:pos x="292" y="820"/>
                </a:cxn>
                <a:cxn ang="0">
                  <a:pos x="421" y="771"/>
                </a:cxn>
                <a:cxn ang="0">
                  <a:pos x="444" y="656"/>
                </a:cxn>
                <a:cxn ang="0">
                  <a:pos x="492" y="542"/>
                </a:cxn>
                <a:cxn ang="0">
                  <a:pos x="629" y="502"/>
                </a:cxn>
              </a:cxnLst>
              <a:rect l="0" t="0" r="r" b="b"/>
              <a:pathLst>
                <a:path w="1974" h="2162">
                  <a:moveTo>
                    <a:pt x="752" y="451"/>
                  </a:moveTo>
                  <a:lnTo>
                    <a:pt x="772" y="427"/>
                  </a:lnTo>
                  <a:lnTo>
                    <a:pt x="786" y="404"/>
                  </a:lnTo>
                  <a:lnTo>
                    <a:pt x="793" y="378"/>
                  </a:lnTo>
                  <a:lnTo>
                    <a:pt x="793" y="344"/>
                  </a:lnTo>
                  <a:lnTo>
                    <a:pt x="784" y="305"/>
                  </a:lnTo>
                  <a:lnTo>
                    <a:pt x="776" y="273"/>
                  </a:lnTo>
                  <a:lnTo>
                    <a:pt x="766" y="233"/>
                  </a:lnTo>
                  <a:lnTo>
                    <a:pt x="761" y="190"/>
                  </a:lnTo>
                  <a:lnTo>
                    <a:pt x="766" y="164"/>
                  </a:lnTo>
                  <a:lnTo>
                    <a:pt x="773" y="132"/>
                  </a:lnTo>
                  <a:lnTo>
                    <a:pt x="789" y="98"/>
                  </a:lnTo>
                  <a:lnTo>
                    <a:pt x="810" y="66"/>
                  </a:lnTo>
                  <a:lnTo>
                    <a:pt x="838" y="40"/>
                  </a:lnTo>
                  <a:lnTo>
                    <a:pt x="862" y="20"/>
                  </a:lnTo>
                  <a:lnTo>
                    <a:pt x="896" y="7"/>
                  </a:lnTo>
                  <a:lnTo>
                    <a:pt x="936" y="1"/>
                  </a:lnTo>
                  <a:lnTo>
                    <a:pt x="979" y="0"/>
                  </a:lnTo>
                  <a:lnTo>
                    <a:pt x="1038" y="0"/>
                  </a:lnTo>
                  <a:lnTo>
                    <a:pt x="1084" y="4"/>
                  </a:lnTo>
                  <a:lnTo>
                    <a:pt x="1110" y="13"/>
                  </a:lnTo>
                  <a:lnTo>
                    <a:pt x="1130" y="26"/>
                  </a:lnTo>
                  <a:lnTo>
                    <a:pt x="1151" y="40"/>
                  </a:lnTo>
                  <a:lnTo>
                    <a:pt x="1173" y="61"/>
                  </a:lnTo>
                  <a:lnTo>
                    <a:pt x="1193" y="89"/>
                  </a:lnTo>
                  <a:lnTo>
                    <a:pt x="1208" y="113"/>
                  </a:lnTo>
                  <a:lnTo>
                    <a:pt x="1216" y="135"/>
                  </a:lnTo>
                  <a:lnTo>
                    <a:pt x="1222" y="172"/>
                  </a:lnTo>
                  <a:lnTo>
                    <a:pt x="1222" y="204"/>
                  </a:lnTo>
                  <a:lnTo>
                    <a:pt x="1217" y="236"/>
                  </a:lnTo>
                  <a:lnTo>
                    <a:pt x="1211" y="261"/>
                  </a:lnTo>
                  <a:lnTo>
                    <a:pt x="1204" y="301"/>
                  </a:lnTo>
                  <a:lnTo>
                    <a:pt x="1193" y="342"/>
                  </a:lnTo>
                  <a:lnTo>
                    <a:pt x="1188" y="368"/>
                  </a:lnTo>
                  <a:lnTo>
                    <a:pt x="1196" y="395"/>
                  </a:lnTo>
                  <a:lnTo>
                    <a:pt x="1205" y="413"/>
                  </a:lnTo>
                  <a:lnTo>
                    <a:pt x="1222" y="438"/>
                  </a:lnTo>
                  <a:lnTo>
                    <a:pt x="1247" y="458"/>
                  </a:lnTo>
                  <a:lnTo>
                    <a:pt x="1270" y="475"/>
                  </a:lnTo>
                  <a:lnTo>
                    <a:pt x="1304" y="488"/>
                  </a:lnTo>
                  <a:lnTo>
                    <a:pt x="1337" y="498"/>
                  </a:lnTo>
                  <a:lnTo>
                    <a:pt x="1370" y="505"/>
                  </a:lnTo>
                  <a:lnTo>
                    <a:pt x="1403" y="510"/>
                  </a:lnTo>
                  <a:lnTo>
                    <a:pt x="1439" y="519"/>
                  </a:lnTo>
                  <a:lnTo>
                    <a:pt x="1466" y="528"/>
                  </a:lnTo>
                  <a:lnTo>
                    <a:pt x="1488" y="539"/>
                  </a:lnTo>
                  <a:lnTo>
                    <a:pt x="1505" y="551"/>
                  </a:lnTo>
                  <a:lnTo>
                    <a:pt x="1517" y="565"/>
                  </a:lnTo>
                  <a:lnTo>
                    <a:pt x="1526" y="582"/>
                  </a:lnTo>
                  <a:lnTo>
                    <a:pt x="1534" y="602"/>
                  </a:lnTo>
                  <a:lnTo>
                    <a:pt x="1537" y="621"/>
                  </a:lnTo>
                  <a:lnTo>
                    <a:pt x="1540" y="637"/>
                  </a:lnTo>
                  <a:lnTo>
                    <a:pt x="1540" y="661"/>
                  </a:lnTo>
                  <a:lnTo>
                    <a:pt x="1537" y="687"/>
                  </a:lnTo>
                  <a:lnTo>
                    <a:pt x="1537" y="707"/>
                  </a:lnTo>
                  <a:lnTo>
                    <a:pt x="1542" y="731"/>
                  </a:lnTo>
                  <a:lnTo>
                    <a:pt x="1553" y="753"/>
                  </a:lnTo>
                  <a:lnTo>
                    <a:pt x="1565" y="771"/>
                  </a:lnTo>
                  <a:lnTo>
                    <a:pt x="1580" y="785"/>
                  </a:lnTo>
                  <a:lnTo>
                    <a:pt x="1600" y="800"/>
                  </a:lnTo>
                  <a:lnTo>
                    <a:pt x="1620" y="810"/>
                  </a:lnTo>
                  <a:lnTo>
                    <a:pt x="1651" y="816"/>
                  </a:lnTo>
                  <a:lnTo>
                    <a:pt x="1677" y="819"/>
                  </a:lnTo>
                  <a:lnTo>
                    <a:pt x="1702" y="820"/>
                  </a:lnTo>
                  <a:lnTo>
                    <a:pt x="1729" y="819"/>
                  </a:lnTo>
                  <a:lnTo>
                    <a:pt x="1763" y="816"/>
                  </a:lnTo>
                  <a:lnTo>
                    <a:pt x="1789" y="814"/>
                  </a:lnTo>
                  <a:lnTo>
                    <a:pt x="1815" y="811"/>
                  </a:lnTo>
                  <a:lnTo>
                    <a:pt x="1840" y="810"/>
                  </a:lnTo>
                  <a:lnTo>
                    <a:pt x="1869" y="811"/>
                  </a:lnTo>
                  <a:lnTo>
                    <a:pt x="1885" y="814"/>
                  </a:lnTo>
                  <a:lnTo>
                    <a:pt x="1903" y="819"/>
                  </a:lnTo>
                  <a:lnTo>
                    <a:pt x="1920" y="828"/>
                  </a:lnTo>
                  <a:lnTo>
                    <a:pt x="1938" y="842"/>
                  </a:lnTo>
                  <a:lnTo>
                    <a:pt x="1952" y="857"/>
                  </a:lnTo>
                  <a:lnTo>
                    <a:pt x="1963" y="880"/>
                  </a:lnTo>
                  <a:lnTo>
                    <a:pt x="1968" y="900"/>
                  </a:lnTo>
                  <a:lnTo>
                    <a:pt x="1971" y="925"/>
                  </a:lnTo>
                  <a:lnTo>
                    <a:pt x="1974" y="970"/>
                  </a:lnTo>
                  <a:lnTo>
                    <a:pt x="1972" y="1022"/>
                  </a:lnTo>
                  <a:lnTo>
                    <a:pt x="1974" y="1077"/>
                  </a:lnTo>
                  <a:lnTo>
                    <a:pt x="1969" y="1142"/>
                  </a:lnTo>
                  <a:lnTo>
                    <a:pt x="1964" y="1186"/>
                  </a:lnTo>
                  <a:lnTo>
                    <a:pt x="1960" y="1222"/>
                  </a:lnTo>
                  <a:lnTo>
                    <a:pt x="1952" y="1242"/>
                  </a:lnTo>
                  <a:lnTo>
                    <a:pt x="1940" y="1260"/>
                  </a:lnTo>
                  <a:lnTo>
                    <a:pt x="1926" y="1272"/>
                  </a:lnTo>
                  <a:lnTo>
                    <a:pt x="1908" y="1283"/>
                  </a:lnTo>
                  <a:lnTo>
                    <a:pt x="1886" y="1289"/>
                  </a:lnTo>
                  <a:lnTo>
                    <a:pt x="1868" y="1294"/>
                  </a:lnTo>
                  <a:lnTo>
                    <a:pt x="1829" y="1295"/>
                  </a:lnTo>
                  <a:lnTo>
                    <a:pt x="1795" y="1294"/>
                  </a:lnTo>
                  <a:lnTo>
                    <a:pt x="1768" y="1289"/>
                  </a:lnTo>
                  <a:lnTo>
                    <a:pt x="1743" y="1288"/>
                  </a:lnTo>
                  <a:lnTo>
                    <a:pt x="1715" y="1286"/>
                  </a:lnTo>
                  <a:lnTo>
                    <a:pt x="1691" y="1286"/>
                  </a:lnTo>
                  <a:lnTo>
                    <a:pt x="1669" y="1288"/>
                  </a:lnTo>
                  <a:lnTo>
                    <a:pt x="1646" y="1289"/>
                  </a:lnTo>
                  <a:lnTo>
                    <a:pt x="1619" y="1297"/>
                  </a:lnTo>
                  <a:lnTo>
                    <a:pt x="1603" y="1303"/>
                  </a:lnTo>
                  <a:lnTo>
                    <a:pt x="1589" y="1309"/>
                  </a:lnTo>
                  <a:lnTo>
                    <a:pt x="1571" y="1322"/>
                  </a:lnTo>
                  <a:lnTo>
                    <a:pt x="1559" y="1337"/>
                  </a:lnTo>
                  <a:lnTo>
                    <a:pt x="1549" y="1351"/>
                  </a:lnTo>
                  <a:lnTo>
                    <a:pt x="1540" y="1368"/>
                  </a:lnTo>
                  <a:lnTo>
                    <a:pt x="1536" y="1385"/>
                  </a:lnTo>
                  <a:lnTo>
                    <a:pt x="1534" y="1403"/>
                  </a:lnTo>
                  <a:lnTo>
                    <a:pt x="1536" y="1423"/>
                  </a:lnTo>
                  <a:lnTo>
                    <a:pt x="1536" y="1457"/>
                  </a:lnTo>
                  <a:lnTo>
                    <a:pt x="1534" y="1492"/>
                  </a:lnTo>
                  <a:lnTo>
                    <a:pt x="1525" y="1518"/>
                  </a:lnTo>
                  <a:lnTo>
                    <a:pt x="1516" y="1540"/>
                  </a:lnTo>
                  <a:lnTo>
                    <a:pt x="1502" y="1555"/>
                  </a:lnTo>
                  <a:lnTo>
                    <a:pt x="1482" y="1568"/>
                  </a:lnTo>
                  <a:lnTo>
                    <a:pt x="1462" y="1578"/>
                  </a:lnTo>
                  <a:lnTo>
                    <a:pt x="1439" y="1584"/>
                  </a:lnTo>
                  <a:lnTo>
                    <a:pt x="1410" y="1591"/>
                  </a:lnTo>
                  <a:lnTo>
                    <a:pt x="1385" y="1598"/>
                  </a:lnTo>
                  <a:lnTo>
                    <a:pt x="1356" y="1603"/>
                  </a:lnTo>
                  <a:lnTo>
                    <a:pt x="1331" y="1607"/>
                  </a:lnTo>
                  <a:lnTo>
                    <a:pt x="1304" y="1614"/>
                  </a:lnTo>
                  <a:lnTo>
                    <a:pt x="1282" y="1624"/>
                  </a:lnTo>
                  <a:lnTo>
                    <a:pt x="1257" y="1635"/>
                  </a:lnTo>
                  <a:lnTo>
                    <a:pt x="1234" y="1649"/>
                  </a:lnTo>
                  <a:lnTo>
                    <a:pt x="1217" y="1667"/>
                  </a:lnTo>
                  <a:lnTo>
                    <a:pt x="1202" y="1689"/>
                  </a:lnTo>
                  <a:lnTo>
                    <a:pt x="1190" y="1715"/>
                  </a:lnTo>
                  <a:lnTo>
                    <a:pt x="1187" y="1738"/>
                  </a:lnTo>
                  <a:lnTo>
                    <a:pt x="1188" y="1764"/>
                  </a:lnTo>
                  <a:lnTo>
                    <a:pt x="1193" y="1789"/>
                  </a:lnTo>
                  <a:lnTo>
                    <a:pt x="1201" y="1815"/>
                  </a:lnTo>
                  <a:lnTo>
                    <a:pt x="1207" y="1844"/>
                  </a:lnTo>
                  <a:lnTo>
                    <a:pt x="1211" y="1870"/>
                  </a:lnTo>
                  <a:lnTo>
                    <a:pt x="1217" y="1904"/>
                  </a:lnTo>
                  <a:lnTo>
                    <a:pt x="1217" y="1938"/>
                  </a:lnTo>
                  <a:lnTo>
                    <a:pt x="1210" y="1972"/>
                  </a:lnTo>
                  <a:lnTo>
                    <a:pt x="1202" y="1998"/>
                  </a:lnTo>
                  <a:lnTo>
                    <a:pt x="1193" y="2024"/>
                  </a:lnTo>
                  <a:lnTo>
                    <a:pt x="1181" y="2049"/>
                  </a:lnTo>
                  <a:lnTo>
                    <a:pt x="1164" y="2079"/>
                  </a:lnTo>
                  <a:lnTo>
                    <a:pt x="1145" y="2099"/>
                  </a:lnTo>
                  <a:lnTo>
                    <a:pt x="1130" y="2113"/>
                  </a:lnTo>
                  <a:lnTo>
                    <a:pt x="1110" y="2130"/>
                  </a:lnTo>
                  <a:lnTo>
                    <a:pt x="1088" y="2146"/>
                  </a:lnTo>
                  <a:lnTo>
                    <a:pt x="1068" y="2153"/>
                  </a:lnTo>
                  <a:lnTo>
                    <a:pt x="1050" y="2158"/>
                  </a:lnTo>
                  <a:lnTo>
                    <a:pt x="1019" y="2161"/>
                  </a:lnTo>
                  <a:lnTo>
                    <a:pt x="984" y="2162"/>
                  </a:lnTo>
                  <a:lnTo>
                    <a:pt x="941" y="2161"/>
                  </a:lnTo>
                  <a:lnTo>
                    <a:pt x="921" y="2161"/>
                  </a:lnTo>
                  <a:lnTo>
                    <a:pt x="895" y="2156"/>
                  </a:lnTo>
                  <a:lnTo>
                    <a:pt x="867" y="2149"/>
                  </a:lnTo>
                  <a:lnTo>
                    <a:pt x="842" y="2135"/>
                  </a:lnTo>
                  <a:lnTo>
                    <a:pt x="827" y="2122"/>
                  </a:lnTo>
                  <a:lnTo>
                    <a:pt x="810" y="2106"/>
                  </a:lnTo>
                  <a:lnTo>
                    <a:pt x="796" y="2090"/>
                  </a:lnTo>
                  <a:lnTo>
                    <a:pt x="783" y="2070"/>
                  </a:lnTo>
                  <a:lnTo>
                    <a:pt x="772" y="2050"/>
                  </a:lnTo>
                  <a:lnTo>
                    <a:pt x="763" y="2026"/>
                  </a:lnTo>
                  <a:lnTo>
                    <a:pt x="758" y="1999"/>
                  </a:lnTo>
                  <a:lnTo>
                    <a:pt x="756" y="1979"/>
                  </a:lnTo>
                  <a:lnTo>
                    <a:pt x="756" y="1952"/>
                  </a:lnTo>
                  <a:lnTo>
                    <a:pt x="758" y="1929"/>
                  </a:lnTo>
                  <a:lnTo>
                    <a:pt x="766" y="1904"/>
                  </a:lnTo>
                  <a:lnTo>
                    <a:pt x="772" y="1875"/>
                  </a:lnTo>
                  <a:lnTo>
                    <a:pt x="779" y="1847"/>
                  </a:lnTo>
                  <a:lnTo>
                    <a:pt x="784" y="1823"/>
                  </a:lnTo>
                  <a:lnTo>
                    <a:pt x="786" y="1800"/>
                  </a:lnTo>
                  <a:lnTo>
                    <a:pt x="784" y="1781"/>
                  </a:lnTo>
                  <a:lnTo>
                    <a:pt x="779" y="1763"/>
                  </a:lnTo>
                  <a:lnTo>
                    <a:pt x="767" y="1740"/>
                  </a:lnTo>
                  <a:lnTo>
                    <a:pt x="755" y="1724"/>
                  </a:lnTo>
                  <a:lnTo>
                    <a:pt x="739" y="1707"/>
                  </a:lnTo>
                  <a:lnTo>
                    <a:pt x="723" y="1695"/>
                  </a:lnTo>
                  <a:lnTo>
                    <a:pt x="706" y="1683"/>
                  </a:lnTo>
                  <a:lnTo>
                    <a:pt x="681" y="1674"/>
                  </a:lnTo>
                  <a:lnTo>
                    <a:pt x="660" y="1667"/>
                  </a:lnTo>
                  <a:lnTo>
                    <a:pt x="632" y="1661"/>
                  </a:lnTo>
                  <a:lnTo>
                    <a:pt x="607" y="1658"/>
                  </a:lnTo>
                  <a:lnTo>
                    <a:pt x="584" y="1652"/>
                  </a:lnTo>
                  <a:lnTo>
                    <a:pt x="557" y="1646"/>
                  </a:lnTo>
                  <a:lnTo>
                    <a:pt x="534" y="1637"/>
                  </a:lnTo>
                  <a:lnTo>
                    <a:pt x="506" y="1629"/>
                  </a:lnTo>
                  <a:lnTo>
                    <a:pt x="484" y="1620"/>
                  </a:lnTo>
                  <a:lnTo>
                    <a:pt x="467" y="1606"/>
                  </a:lnTo>
                  <a:lnTo>
                    <a:pt x="454" y="1587"/>
                  </a:lnTo>
                  <a:lnTo>
                    <a:pt x="444" y="1564"/>
                  </a:lnTo>
                  <a:lnTo>
                    <a:pt x="437" y="1534"/>
                  </a:lnTo>
                  <a:lnTo>
                    <a:pt x="435" y="1509"/>
                  </a:lnTo>
                  <a:lnTo>
                    <a:pt x="437" y="1481"/>
                  </a:lnTo>
                  <a:lnTo>
                    <a:pt x="440" y="1460"/>
                  </a:lnTo>
                  <a:lnTo>
                    <a:pt x="437" y="1434"/>
                  </a:lnTo>
                  <a:lnTo>
                    <a:pt x="429" y="1414"/>
                  </a:lnTo>
                  <a:lnTo>
                    <a:pt x="415" y="1392"/>
                  </a:lnTo>
                  <a:lnTo>
                    <a:pt x="401" y="1378"/>
                  </a:lnTo>
                  <a:lnTo>
                    <a:pt x="384" y="1365"/>
                  </a:lnTo>
                  <a:lnTo>
                    <a:pt x="361" y="1355"/>
                  </a:lnTo>
                  <a:lnTo>
                    <a:pt x="335" y="1346"/>
                  </a:lnTo>
                  <a:lnTo>
                    <a:pt x="308" y="1343"/>
                  </a:lnTo>
                  <a:lnTo>
                    <a:pt x="285" y="1340"/>
                  </a:lnTo>
                  <a:lnTo>
                    <a:pt x="258" y="1340"/>
                  </a:lnTo>
                  <a:lnTo>
                    <a:pt x="235" y="1343"/>
                  </a:lnTo>
                  <a:lnTo>
                    <a:pt x="212" y="1345"/>
                  </a:lnTo>
                  <a:lnTo>
                    <a:pt x="189" y="1348"/>
                  </a:lnTo>
                  <a:lnTo>
                    <a:pt x="166" y="1351"/>
                  </a:lnTo>
                  <a:lnTo>
                    <a:pt x="128" y="1351"/>
                  </a:lnTo>
                  <a:lnTo>
                    <a:pt x="103" y="1349"/>
                  </a:lnTo>
                  <a:lnTo>
                    <a:pt x="77" y="1343"/>
                  </a:lnTo>
                  <a:lnTo>
                    <a:pt x="59" y="1334"/>
                  </a:lnTo>
                  <a:lnTo>
                    <a:pt x="39" y="1318"/>
                  </a:lnTo>
                  <a:lnTo>
                    <a:pt x="25" y="1302"/>
                  </a:lnTo>
                  <a:lnTo>
                    <a:pt x="16" y="1283"/>
                  </a:lnTo>
                  <a:lnTo>
                    <a:pt x="5" y="1248"/>
                  </a:lnTo>
                  <a:lnTo>
                    <a:pt x="3" y="1211"/>
                  </a:lnTo>
                  <a:lnTo>
                    <a:pt x="2" y="1174"/>
                  </a:lnTo>
                  <a:lnTo>
                    <a:pt x="0" y="1128"/>
                  </a:lnTo>
                  <a:lnTo>
                    <a:pt x="3" y="1088"/>
                  </a:lnTo>
                  <a:lnTo>
                    <a:pt x="5" y="1045"/>
                  </a:lnTo>
                  <a:lnTo>
                    <a:pt x="6" y="1006"/>
                  </a:lnTo>
                  <a:lnTo>
                    <a:pt x="9" y="966"/>
                  </a:lnTo>
                  <a:lnTo>
                    <a:pt x="14" y="936"/>
                  </a:lnTo>
                  <a:lnTo>
                    <a:pt x="19" y="902"/>
                  </a:lnTo>
                  <a:lnTo>
                    <a:pt x="25" y="876"/>
                  </a:lnTo>
                  <a:lnTo>
                    <a:pt x="34" y="859"/>
                  </a:lnTo>
                  <a:lnTo>
                    <a:pt x="48" y="842"/>
                  </a:lnTo>
                  <a:lnTo>
                    <a:pt x="62" y="831"/>
                  </a:lnTo>
                  <a:lnTo>
                    <a:pt x="80" y="819"/>
                  </a:lnTo>
                  <a:lnTo>
                    <a:pt x="97" y="816"/>
                  </a:lnTo>
                  <a:lnTo>
                    <a:pt x="119" y="811"/>
                  </a:lnTo>
                  <a:lnTo>
                    <a:pt x="146" y="810"/>
                  </a:lnTo>
                  <a:lnTo>
                    <a:pt x="171" y="811"/>
                  </a:lnTo>
                  <a:lnTo>
                    <a:pt x="205" y="816"/>
                  </a:lnTo>
                  <a:lnTo>
                    <a:pt x="234" y="817"/>
                  </a:lnTo>
                  <a:lnTo>
                    <a:pt x="258" y="819"/>
                  </a:lnTo>
                  <a:lnTo>
                    <a:pt x="292" y="820"/>
                  </a:lnTo>
                  <a:lnTo>
                    <a:pt x="328" y="816"/>
                  </a:lnTo>
                  <a:lnTo>
                    <a:pt x="357" y="810"/>
                  </a:lnTo>
                  <a:lnTo>
                    <a:pt x="384" y="799"/>
                  </a:lnTo>
                  <a:lnTo>
                    <a:pt x="403" y="788"/>
                  </a:lnTo>
                  <a:lnTo>
                    <a:pt x="421" y="771"/>
                  </a:lnTo>
                  <a:lnTo>
                    <a:pt x="435" y="750"/>
                  </a:lnTo>
                  <a:lnTo>
                    <a:pt x="444" y="728"/>
                  </a:lnTo>
                  <a:lnTo>
                    <a:pt x="447" y="705"/>
                  </a:lnTo>
                  <a:lnTo>
                    <a:pt x="446" y="688"/>
                  </a:lnTo>
                  <a:lnTo>
                    <a:pt x="444" y="656"/>
                  </a:lnTo>
                  <a:lnTo>
                    <a:pt x="446" y="624"/>
                  </a:lnTo>
                  <a:lnTo>
                    <a:pt x="452" y="599"/>
                  </a:lnTo>
                  <a:lnTo>
                    <a:pt x="460" y="576"/>
                  </a:lnTo>
                  <a:lnTo>
                    <a:pt x="470" y="559"/>
                  </a:lnTo>
                  <a:lnTo>
                    <a:pt x="492" y="542"/>
                  </a:lnTo>
                  <a:lnTo>
                    <a:pt x="515" y="530"/>
                  </a:lnTo>
                  <a:lnTo>
                    <a:pt x="544" y="521"/>
                  </a:lnTo>
                  <a:lnTo>
                    <a:pt x="573" y="513"/>
                  </a:lnTo>
                  <a:lnTo>
                    <a:pt x="598" y="507"/>
                  </a:lnTo>
                  <a:lnTo>
                    <a:pt x="629" y="502"/>
                  </a:lnTo>
                  <a:lnTo>
                    <a:pt x="658" y="496"/>
                  </a:lnTo>
                  <a:lnTo>
                    <a:pt x="692" y="487"/>
                  </a:lnTo>
                  <a:lnTo>
                    <a:pt x="724" y="473"/>
                  </a:lnTo>
                  <a:lnTo>
                    <a:pt x="752" y="451"/>
                  </a:lnTo>
                  <a:close/>
                </a:path>
              </a:pathLst>
            </a:custGeom>
            <a:solidFill>
              <a:srgbClr val="DDDDDD"/>
            </a:solidFill>
            <a:ln w="12700" cap="flat" cmpd="sng">
              <a:solidFill>
                <a:schemeClr val="bg1"/>
              </a:solidFill>
              <a:prstDash val="solid"/>
              <a:round/>
              <a:headEnd/>
              <a:tailEnd/>
            </a:ln>
            <a:effectLst/>
          </p:spPr>
          <p:txBody>
            <a:bodyPr anchor="ctr"/>
            <a:lstStyle/>
            <a:p>
              <a:endParaRPr lang="en-GB" sz="1400" dirty="0"/>
            </a:p>
          </p:txBody>
        </p:sp>
        <p:sp>
          <p:nvSpPr>
            <p:cNvPr id="1718280" name="Text Box 8"/>
            <p:cNvSpPr txBox="1">
              <a:spLocks noChangeArrowheads="1"/>
            </p:cNvSpPr>
            <p:nvPr/>
          </p:nvSpPr>
          <p:spPr bwMode="auto">
            <a:xfrm>
              <a:off x="3735547" y="2812104"/>
              <a:ext cx="1992311" cy="355428"/>
            </a:xfrm>
            <a:prstGeom prst="rect">
              <a:avLst/>
            </a:prstGeom>
            <a:noFill/>
            <a:ln w="9525">
              <a:noFill/>
              <a:miter lim="800000"/>
              <a:headEnd/>
              <a:tailEnd/>
            </a:ln>
            <a:effectLst/>
          </p:spPr>
          <p:txBody>
            <a:bodyPr>
              <a:spAutoFit/>
            </a:bodyPr>
            <a:lstStyle/>
            <a:p>
              <a:r>
                <a:rPr lang="en-GB" sz="1700" b="1" dirty="0" smtClean="0"/>
                <a:t>Innovation Process</a:t>
              </a:r>
              <a:endParaRPr lang="en-GB" sz="1700" b="1" dirty="0"/>
            </a:p>
          </p:txBody>
        </p:sp>
        <p:sp>
          <p:nvSpPr>
            <p:cNvPr id="1718281" name="Freeform 9"/>
            <p:cNvSpPr>
              <a:spLocks/>
            </p:cNvSpPr>
            <p:nvPr/>
          </p:nvSpPr>
          <p:spPr bwMode="blackWhite">
            <a:xfrm>
              <a:off x="2358073" y="1242378"/>
              <a:ext cx="2362200" cy="1965325"/>
            </a:xfrm>
            <a:custGeom>
              <a:avLst/>
              <a:gdLst/>
              <a:ahLst/>
              <a:cxnLst>
                <a:cxn ang="0">
                  <a:pos x="1780" y="0"/>
                </a:cxn>
                <a:cxn ang="0">
                  <a:pos x="1" y="1445"/>
                </a:cxn>
                <a:cxn ang="0">
                  <a:pos x="167" y="1417"/>
                </a:cxn>
                <a:cxn ang="0">
                  <a:pos x="163" y="1370"/>
                </a:cxn>
                <a:cxn ang="0">
                  <a:pos x="144" y="1305"/>
                </a:cxn>
                <a:cxn ang="0">
                  <a:pos x="138" y="1253"/>
                </a:cxn>
                <a:cxn ang="0">
                  <a:pos x="150" y="1199"/>
                </a:cxn>
                <a:cxn ang="0">
                  <a:pos x="187" y="1153"/>
                </a:cxn>
                <a:cxn ang="0">
                  <a:pos x="233" y="1119"/>
                </a:cxn>
                <a:cxn ang="0">
                  <a:pos x="289" y="1102"/>
                </a:cxn>
                <a:cxn ang="0">
                  <a:pos x="369" y="1104"/>
                </a:cxn>
                <a:cxn ang="0">
                  <a:pos x="421" y="1114"/>
                </a:cxn>
                <a:cxn ang="0">
                  <a:pos x="473" y="1151"/>
                </a:cxn>
                <a:cxn ang="0">
                  <a:pos x="509" y="1196"/>
                </a:cxn>
                <a:cxn ang="0">
                  <a:pos x="524" y="1244"/>
                </a:cxn>
                <a:cxn ang="0">
                  <a:pos x="521" y="1296"/>
                </a:cxn>
                <a:cxn ang="0">
                  <a:pos x="509" y="1343"/>
                </a:cxn>
                <a:cxn ang="0">
                  <a:pos x="496" y="1393"/>
                </a:cxn>
                <a:cxn ang="0">
                  <a:pos x="502" y="1439"/>
                </a:cxn>
                <a:cxn ang="0">
                  <a:pos x="797" y="1388"/>
                </a:cxn>
                <a:cxn ang="0">
                  <a:pos x="801" y="1323"/>
                </a:cxn>
                <a:cxn ang="0">
                  <a:pos x="805" y="1270"/>
                </a:cxn>
                <a:cxn ang="0">
                  <a:pos x="819" y="1224"/>
                </a:cxn>
                <a:cxn ang="0">
                  <a:pos x="845" y="1193"/>
                </a:cxn>
                <a:cxn ang="0">
                  <a:pos x="882" y="1176"/>
                </a:cxn>
                <a:cxn ang="0">
                  <a:pos x="924" y="1171"/>
                </a:cxn>
                <a:cxn ang="0">
                  <a:pos x="974" y="1173"/>
                </a:cxn>
                <a:cxn ang="0">
                  <a:pos x="1020" y="1177"/>
                </a:cxn>
                <a:cxn ang="0">
                  <a:pos x="1079" y="1180"/>
                </a:cxn>
                <a:cxn ang="0">
                  <a:pos x="1131" y="1173"/>
                </a:cxn>
                <a:cxn ang="0">
                  <a:pos x="1179" y="1156"/>
                </a:cxn>
                <a:cxn ang="0">
                  <a:pos x="1214" y="1124"/>
                </a:cxn>
                <a:cxn ang="0">
                  <a:pos x="1234" y="1084"/>
                </a:cxn>
                <a:cxn ang="0">
                  <a:pos x="1234" y="1038"/>
                </a:cxn>
                <a:cxn ang="0">
                  <a:pos x="1234" y="987"/>
                </a:cxn>
                <a:cxn ang="0">
                  <a:pos x="1245" y="945"/>
                </a:cxn>
                <a:cxn ang="0">
                  <a:pos x="1266" y="911"/>
                </a:cxn>
                <a:cxn ang="0">
                  <a:pos x="1311" y="888"/>
                </a:cxn>
                <a:cxn ang="0">
                  <a:pos x="1358" y="875"/>
                </a:cxn>
                <a:cxn ang="0">
                  <a:pos x="1415" y="862"/>
                </a:cxn>
                <a:cxn ang="0">
                  <a:pos x="1466" y="850"/>
                </a:cxn>
                <a:cxn ang="0">
                  <a:pos x="1509" y="833"/>
                </a:cxn>
                <a:cxn ang="0">
                  <a:pos x="1541" y="808"/>
                </a:cxn>
                <a:cxn ang="0">
                  <a:pos x="1569" y="770"/>
                </a:cxn>
                <a:cxn ang="0">
                  <a:pos x="1583" y="721"/>
                </a:cxn>
                <a:cxn ang="0">
                  <a:pos x="1577" y="673"/>
                </a:cxn>
                <a:cxn ang="0">
                  <a:pos x="1561" y="612"/>
                </a:cxn>
                <a:cxn ang="0">
                  <a:pos x="1552" y="559"/>
                </a:cxn>
                <a:cxn ang="0">
                  <a:pos x="1555" y="509"/>
                </a:cxn>
                <a:cxn ang="0">
                  <a:pos x="1571" y="466"/>
                </a:cxn>
                <a:cxn ang="0">
                  <a:pos x="1597" y="427"/>
                </a:cxn>
                <a:cxn ang="0">
                  <a:pos x="1635" y="390"/>
                </a:cxn>
                <a:cxn ang="0">
                  <a:pos x="1680" y="369"/>
                </a:cxn>
                <a:cxn ang="0">
                  <a:pos x="1724" y="360"/>
                </a:cxn>
                <a:cxn ang="0">
                  <a:pos x="1780" y="360"/>
                </a:cxn>
              </a:cxnLst>
              <a:rect l="0" t="0" r="r" b="b"/>
              <a:pathLst>
                <a:path w="1780" h="1445">
                  <a:moveTo>
                    <a:pt x="1780" y="360"/>
                  </a:moveTo>
                  <a:lnTo>
                    <a:pt x="1780" y="0"/>
                  </a:lnTo>
                  <a:lnTo>
                    <a:pt x="0" y="0"/>
                  </a:lnTo>
                  <a:lnTo>
                    <a:pt x="1" y="1445"/>
                  </a:lnTo>
                  <a:lnTo>
                    <a:pt x="160" y="1445"/>
                  </a:lnTo>
                  <a:lnTo>
                    <a:pt x="167" y="1417"/>
                  </a:lnTo>
                  <a:lnTo>
                    <a:pt x="167" y="1397"/>
                  </a:lnTo>
                  <a:lnTo>
                    <a:pt x="163" y="1370"/>
                  </a:lnTo>
                  <a:lnTo>
                    <a:pt x="153" y="1340"/>
                  </a:lnTo>
                  <a:lnTo>
                    <a:pt x="144" y="1305"/>
                  </a:lnTo>
                  <a:lnTo>
                    <a:pt x="140" y="1277"/>
                  </a:lnTo>
                  <a:lnTo>
                    <a:pt x="138" y="1253"/>
                  </a:lnTo>
                  <a:lnTo>
                    <a:pt x="143" y="1225"/>
                  </a:lnTo>
                  <a:lnTo>
                    <a:pt x="150" y="1199"/>
                  </a:lnTo>
                  <a:lnTo>
                    <a:pt x="167" y="1173"/>
                  </a:lnTo>
                  <a:lnTo>
                    <a:pt x="187" y="1153"/>
                  </a:lnTo>
                  <a:lnTo>
                    <a:pt x="209" y="1133"/>
                  </a:lnTo>
                  <a:lnTo>
                    <a:pt x="233" y="1119"/>
                  </a:lnTo>
                  <a:lnTo>
                    <a:pt x="263" y="1107"/>
                  </a:lnTo>
                  <a:lnTo>
                    <a:pt x="289" y="1102"/>
                  </a:lnTo>
                  <a:lnTo>
                    <a:pt x="326" y="1101"/>
                  </a:lnTo>
                  <a:lnTo>
                    <a:pt x="369" y="1104"/>
                  </a:lnTo>
                  <a:lnTo>
                    <a:pt x="396" y="1107"/>
                  </a:lnTo>
                  <a:lnTo>
                    <a:pt x="421" y="1114"/>
                  </a:lnTo>
                  <a:lnTo>
                    <a:pt x="444" y="1128"/>
                  </a:lnTo>
                  <a:lnTo>
                    <a:pt x="473" y="1151"/>
                  </a:lnTo>
                  <a:lnTo>
                    <a:pt x="492" y="1173"/>
                  </a:lnTo>
                  <a:lnTo>
                    <a:pt x="509" y="1196"/>
                  </a:lnTo>
                  <a:lnTo>
                    <a:pt x="518" y="1220"/>
                  </a:lnTo>
                  <a:lnTo>
                    <a:pt x="524" y="1244"/>
                  </a:lnTo>
                  <a:lnTo>
                    <a:pt x="524" y="1270"/>
                  </a:lnTo>
                  <a:lnTo>
                    <a:pt x="521" y="1296"/>
                  </a:lnTo>
                  <a:lnTo>
                    <a:pt x="515" y="1320"/>
                  </a:lnTo>
                  <a:lnTo>
                    <a:pt x="509" y="1343"/>
                  </a:lnTo>
                  <a:lnTo>
                    <a:pt x="501" y="1368"/>
                  </a:lnTo>
                  <a:lnTo>
                    <a:pt x="496" y="1393"/>
                  </a:lnTo>
                  <a:lnTo>
                    <a:pt x="496" y="1414"/>
                  </a:lnTo>
                  <a:lnTo>
                    <a:pt x="502" y="1439"/>
                  </a:lnTo>
                  <a:lnTo>
                    <a:pt x="801" y="1439"/>
                  </a:lnTo>
                  <a:lnTo>
                    <a:pt x="797" y="1388"/>
                  </a:lnTo>
                  <a:lnTo>
                    <a:pt x="801" y="1351"/>
                  </a:lnTo>
                  <a:lnTo>
                    <a:pt x="801" y="1323"/>
                  </a:lnTo>
                  <a:lnTo>
                    <a:pt x="802" y="1297"/>
                  </a:lnTo>
                  <a:lnTo>
                    <a:pt x="805" y="1270"/>
                  </a:lnTo>
                  <a:lnTo>
                    <a:pt x="811" y="1242"/>
                  </a:lnTo>
                  <a:lnTo>
                    <a:pt x="819" y="1224"/>
                  </a:lnTo>
                  <a:lnTo>
                    <a:pt x="830" y="1207"/>
                  </a:lnTo>
                  <a:lnTo>
                    <a:pt x="845" y="1193"/>
                  </a:lnTo>
                  <a:lnTo>
                    <a:pt x="862" y="1182"/>
                  </a:lnTo>
                  <a:lnTo>
                    <a:pt x="882" y="1176"/>
                  </a:lnTo>
                  <a:lnTo>
                    <a:pt x="904" y="1173"/>
                  </a:lnTo>
                  <a:lnTo>
                    <a:pt x="924" y="1171"/>
                  </a:lnTo>
                  <a:lnTo>
                    <a:pt x="950" y="1171"/>
                  </a:lnTo>
                  <a:lnTo>
                    <a:pt x="974" y="1173"/>
                  </a:lnTo>
                  <a:lnTo>
                    <a:pt x="994" y="1176"/>
                  </a:lnTo>
                  <a:lnTo>
                    <a:pt x="1020" y="1177"/>
                  </a:lnTo>
                  <a:lnTo>
                    <a:pt x="1048" y="1180"/>
                  </a:lnTo>
                  <a:lnTo>
                    <a:pt x="1079" y="1180"/>
                  </a:lnTo>
                  <a:lnTo>
                    <a:pt x="1105" y="1177"/>
                  </a:lnTo>
                  <a:lnTo>
                    <a:pt x="1131" y="1173"/>
                  </a:lnTo>
                  <a:lnTo>
                    <a:pt x="1159" y="1167"/>
                  </a:lnTo>
                  <a:lnTo>
                    <a:pt x="1179" y="1156"/>
                  </a:lnTo>
                  <a:lnTo>
                    <a:pt x="1200" y="1142"/>
                  </a:lnTo>
                  <a:lnTo>
                    <a:pt x="1214" y="1124"/>
                  </a:lnTo>
                  <a:lnTo>
                    <a:pt x="1228" y="1104"/>
                  </a:lnTo>
                  <a:lnTo>
                    <a:pt x="1234" y="1084"/>
                  </a:lnTo>
                  <a:lnTo>
                    <a:pt x="1237" y="1061"/>
                  </a:lnTo>
                  <a:lnTo>
                    <a:pt x="1234" y="1038"/>
                  </a:lnTo>
                  <a:lnTo>
                    <a:pt x="1232" y="1013"/>
                  </a:lnTo>
                  <a:lnTo>
                    <a:pt x="1234" y="987"/>
                  </a:lnTo>
                  <a:lnTo>
                    <a:pt x="1239" y="967"/>
                  </a:lnTo>
                  <a:lnTo>
                    <a:pt x="1245" y="945"/>
                  </a:lnTo>
                  <a:lnTo>
                    <a:pt x="1254" y="925"/>
                  </a:lnTo>
                  <a:lnTo>
                    <a:pt x="1266" y="911"/>
                  </a:lnTo>
                  <a:lnTo>
                    <a:pt x="1286" y="898"/>
                  </a:lnTo>
                  <a:lnTo>
                    <a:pt x="1311" y="888"/>
                  </a:lnTo>
                  <a:lnTo>
                    <a:pt x="1335" y="881"/>
                  </a:lnTo>
                  <a:lnTo>
                    <a:pt x="1358" y="875"/>
                  </a:lnTo>
                  <a:lnTo>
                    <a:pt x="1383" y="868"/>
                  </a:lnTo>
                  <a:lnTo>
                    <a:pt x="1415" y="862"/>
                  </a:lnTo>
                  <a:lnTo>
                    <a:pt x="1440" y="858"/>
                  </a:lnTo>
                  <a:lnTo>
                    <a:pt x="1466" y="850"/>
                  </a:lnTo>
                  <a:lnTo>
                    <a:pt x="1488" y="842"/>
                  </a:lnTo>
                  <a:lnTo>
                    <a:pt x="1509" y="833"/>
                  </a:lnTo>
                  <a:lnTo>
                    <a:pt x="1526" y="821"/>
                  </a:lnTo>
                  <a:lnTo>
                    <a:pt x="1541" y="808"/>
                  </a:lnTo>
                  <a:lnTo>
                    <a:pt x="1558" y="789"/>
                  </a:lnTo>
                  <a:lnTo>
                    <a:pt x="1569" y="770"/>
                  </a:lnTo>
                  <a:lnTo>
                    <a:pt x="1578" y="749"/>
                  </a:lnTo>
                  <a:lnTo>
                    <a:pt x="1583" y="721"/>
                  </a:lnTo>
                  <a:lnTo>
                    <a:pt x="1580" y="698"/>
                  </a:lnTo>
                  <a:lnTo>
                    <a:pt x="1577" y="673"/>
                  </a:lnTo>
                  <a:lnTo>
                    <a:pt x="1569" y="644"/>
                  </a:lnTo>
                  <a:lnTo>
                    <a:pt x="1561" y="612"/>
                  </a:lnTo>
                  <a:lnTo>
                    <a:pt x="1554" y="583"/>
                  </a:lnTo>
                  <a:lnTo>
                    <a:pt x="1552" y="559"/>
                  </a:lnTo>
                  <a:lnTo>
                    <a:pt x="1552" y="538"/>
                  </a:lnTo>
                  <a:lnTo>
                    <a:pt x="1555" y="509"/>
                  </a:lnTo>
                  <a:lnTo>
                    <a:pt x="1563" y="484"/>
                  </a:lnTo>
                  <a:lnTo>
                    <a:pt x="1571" y="466"/>
                  </a:lnTo>
                  <a:lnTo>
                    <a:pt x="1581" y="447"/>
                  </a:lnTo>
                  <a:lnTo>
                    <a:pt x="1597" y="427"/>
                  </a:lnTo>
                  <a:lnTo>
                    <a:pt x="1614" y="407"/>
                  </a:lnTo>
                  <a:lnTo>
                    <a:pt x="1635" y="390"/>
                  </a:lnTo>
                  <a:lnTo>
                    <a:pt x="1658" y="377"/>
                  </a:lnTo>
                  <a:lnTo>
                    <a:pt x="1680" y="369"/>
                  </a:lnTo>
                  <a:lnTo>
                    <a:pt x="1701" y="363"/>
                  </a:lnTo>
                  <a:lnTo>
                    <a:pt x="1724" y="360"/>
                  </a:lnTo>
                  <a:lnTo>
                    <a:pt x="1752" y="360"/>
                  </a:lnTo>
                  <a:lnTo>
                    <a:pt x="1780" y="360"/>
                  </a:lnTo>
                  <a:close/>
                </a:path>
              </a:pathLst>
            </a:custGeom>
            <a:solidFill>
              <a:schemeClr val="accent1"/>
            </a:solidFill>
            <a:ln w="12700" cap="flat" cmpd="sng">
              <a:solidFill>
                <a:schemeClr val="bg1"/>
              </a:solidFill>
              <a:prstDash val="solid"/>
              <a:round/>
              <a:headEnd/>
              <a:tailEnd/>
            </a:ln>
            <a:effectLst/>
          </p:spPr>
          <p:txBody>
            <a:bodyPr lIns="0" rIns="0" anchor="ctr"/>
            <a:lstStyle/>
            <a:p>
              <a:endParaRPr lang="en-GB" sz="1400" dirty="0"/>
            </a:p>
          </p:txBody>
        </p:sp>
        <p:sp>
          <p:nvSpPr>
            <p:cNvPr id="1718282" name="Text Box 10"/>
            <p:cNvSpPr txBox="1">
              <a:spLocks noChangeArrowheads="1"/>
            </p:cNvSpPr>
            <p:nvPr/>
          </p:nvSpPr>
          <p:spPr bwMode="auto">
            <a:xfrm>
              <a:off x="2404110" y="1334453"/>
              <a:ext cx="2449513" cy="339975"/>
            </a:xfrm>
            <a:prstGeom prst="rect">
              <a:avLst/>
            </a:prstGeom>
            <a:noFill/>
            <a:ln w="9525">
              <a:noFill/>
              <a:miter lim="800000"/>
              <a:headEnd/>
              <a:tailEnd/>
            </a:ln>
            <a:effectLst/>
          </p:spPr>
          <p:txBody>
            <a:bodyPr>
              <a:spAutoFit/>
            </a:bodyPr>
            <a:lstStyle/>
            <a:p>
              <a:pPr algn="l"/>
              <a:r>
                <a:rPr lang="en-GB" sz="1600" b="1" dirty="0" smtClean="0"/>
                <a:t>Idea Generation Process</a:t>
              </a:r>
              <a:endParaRPr lang="en-GB" sz="1600" b="1" dirty="0"/>
            </a:p>
          </p:txBody>
        </p:sp>
        <p:sp>
          <p:nvSpPr>
            <p:cNvPr id="1718284" name="Freeform 12"/>
            <p:cNvSpPr>
              <a:spLocks/>
            </p:cNvSpPr>
            <p:nvPr/>
          </p:nvSpPr>
          <p:spPr bwMode="blackWhite">
            <a:xfrm>
              <a:off x="4720273" y="1243965"/>
              <a:ext cx="2351087" cy="2346325"/>
            </a:xfrm>
            <a:custGeom>
              <a:avLst/>
              <a:gdLst/>
              <a:ahLst/>
              <a:cxnLst>
                <a:cxn ang="0">
                  <a:pos x="0" y="0"/>
                </a:cxn>
                <a:cxn ang="0">
                  <a:pos x="1772" y="1377"/>
                </a:cxn>
                <a:cxn ang="0">
                  <a:pos x="1612" y="1390"/>
                </a:cxn>
                <a:cxn ang="0">
                  <a:pos x="1607" y="1420"/>
                </a:cxn>
                <a:cxn ang="0">
                  <a:pos x="1615" y="1459"/>
                </a:cxn>
                <a:cxn ang="0">
                  <a:pos x="1627" y="1505"/>
                </a:cxn>
                <a:cxn ang="0">
                  <a:pos x="1635" y="1549"/>
                </a:cxn>
                <a:cxn ang="0">
                  <a:pos x="1632" y="1591"/>
                </a:cxn>
                <a:cxn ang="0">
                  <a:pos x="1620" y="1632"/>
                </a:cxn>
                <a:cxn ang="0">
                  <a:pos x="1590" y="1666"/>
                </a:cxn>
                <a:cxn ang="0">
                  <a:pos x="1558" y="1694"/>
                </a:cxn>
                <a:cxn ang="0">
                  <a:pos x="1518" y="1712"/>
                </a:cxn>
                <a:cxn ang="0">
                  <a:pos x="1467" y="1723"/>
                </a:cxn>
                <a:cxn ang="0">
                  <a:pos x="1423" y="1725"/>
                </a:cxn>
                <a:cxn ang="0">
                  <a:pos x="1384" y="1720"/>
                </a:cxn>
                <a:cxn ang="0">
                  <a:pos x="1345" y="1708"/>
                </a:cxn>
                <a:cxn ang="0">
                  <a:pos x="1312" y="1686"/>
                </a:cxn>
                <a:cxn ang="0">
                  <a:pos x="1281" y="1654"/>
                </a:cxn>
                <a:cxn ang="0">
                  <a:pos x="1257" y="1619"/>
                </a:cxn>
                <a:cxn ang="0">
                  <a:pos x="1243" y="1569"/>
                </a:cxn>
                <a:cxn ang="0">
                  <a:pos x="1249" y="1520"/>
                </a:cxn>
                <a:cxn ang="0">
                  <a:pos x="1262" y="1471"/>
                </a:cxn>
                <a:cxn ang="0">
                  <a:pos x="1272" y="1422"/>
                </a:cxn>
                <a:cxn ang="0">
                  <a:pos x="1271" y="1399"/>
                </a:cxn>
                <a:cxn ang="0">
                  <a:pos x="971" y="1386"/>
                </a:cxn>
                <a:cxn ang="0">
                  <a:pos x="974" y="1305"/>
                </a:cxn>
                <a:cxn ang="0">
                  <a:pos x="968" y="1251"/>
                </a:cxn>
                <a:cxn ang="0">
                  <a:pos x="956" y="1219"/>
                </a:cxn>
                <a:cxn ang="0">
                  <a:pos x="931" y="1193"/>
                </a:cxn>
                <a:cxn ang="0">
                  <a:pos x="897" y="1176"/>
                </a:cxn>
                <a:cxn ang="0">
                  <a:pos x="856" y="1171"/>
                </a:cxn>
                <a:cxn ang="0">
                  <a:pos x="796" y="1174"/>
                </a:cxn>
                <a:cxn ang="0">
                  <a:pos x="739" y="1179"/>
                </a:cxn>
                <a:cxn ang="0">
                  <a:pos x="681" y="1179"/>
                </a:cxn>
                <a:cxn ang="0">
                  <a:pos x="622" y="1168"/>
                </a:cxn>
                <a:cxn ang="0">
                  <a:pos x="578" y="1142"/>
                </a:cxn>
                <a:cxn ang="0">
                  <a:pos x="551" y="1107"/>
                </a:cxn>
                <a:cxn ang="0">
                  <a:pos x="541" y="1059"/>
                </a:cxn>
                <a:cxn ang="0">
                  <a:pos x="542" y="1005"/>
                </a:cxn>
                <a:cxn ang="0">
                  <a:pos x="535" y="956"/>
                </a:cxn>
                <a:cxn ang="0">
                  <a:pos x="522" y="925"/>
                </a:cxn>
                <a:cxn ang="0">
                  <a:pos x="504" y="905"/>
                </a:cxn>
                <a:cxn ang="0">
                  <a:pos x="461" y="885"/>
                </a:cxn>
                <a:cxn ang="0">
                  <a:pos x="404" y="870"/>
                </a:cxn>
                <a:cxn ang="0">
                  <a:pos x="341" y="859"/>
                </a:cxn>
                <a:cxn ang="0">
                  <a:pos x="293" y="844"/>
                </a:cxn>
                <a:cxn ang="0">
                  <a:pos x="252" y="821"/>
                </a:cxn>
                <a:cxn ang="0">
                  <a:pos x="218" y="789"/>
                </a:cxn>
                <a:cxn ang="0">
                  <a:pos x="196" y="749"/>
                </a:cxn>
                <a:cxn ang="0">
                  <a:pos x="193" y="704"/>
                </a:cxn>
                <a:cxn ang="0">
                  <a:pos x="206" y="655"/>
                </a:cxn>
                <a:cxn ang="0">
                  <a:pos x="216" y="599"/>
                </a:cxn>
                <a:cxn ang="0">
                  <a:pos x="226" y="547"/>
                </a:cxn>
                <a:cxn ang="0">
                  <a:pos x="216" y="495"/>
                </a:cxn>
                <a:cxn ang="0">
                  <a:pos x="195" y="447"/>
                </a:cxn>
                <a:cxn ang="0">
                  <a:pos x="173" y="418"/>
                </a:cxn>
                <a:cxn ang="0">
                  <a:pos x="146" y="392"/>
                </a:cxn>
                <a:cxn ang="0">
                  <a:pos x="113" y="373"/>
                </a:cxn>
                <a:cxn ang="0">
                  <a:pos x="72" y="361"/>
                </a:cxn>
                <a:cxn ang="0">
                  <a:pos x="23" y="360"/>
                </a:cxn>
              </a:cxnLst>
              <a:rect l="0" t="0" r="r" b="b"/>
              <a:pathLst>
                <a:path w="1772" h="1725">
                  <a:moveTo>
                    <a:pt x="0" y="360"/>
                  </a:moveTo>
                  <a:lnTo>
                    <a:pt x="0" y="0"/>
                  </a:lnTo>
                  <a:lnTo>
                    <a:pt x="1770" y="0"/>
                  </a:lnTo>
                  <a:lnTo>
                    <a:pt x="1772" y="1377"/>
                  </a:lnTo>
                  <a:lnTo>
                    <a:pt x="1618" y="1377"/>
                  </a:lnTo>
                  <a:lnTo>
                    <a:pt x="1612" y="1390"/>
                  </a:lnTo>
                  <a:lnTo>
                    <a:pt x="1607" y="1406"/>
                  </a:lnTo>
                  <a:lnTo>
                    <a:pt x="1607" y="1420"/>
                  </a:lnTo>
                  <a:lnTo>
                    <a:pt x="1609" y="1437"/>
                  </a:lnTo>
                  <a:lnTo>
                    <a:pt x="1615" y="1459"/>
                  </a:lnTo>
                  <a:lnTo>
                    <a:pt x="1621" y="1486"/>
                  </a:lnTo>
                  <a:lnTo>
                    <a:pt x="1627" y="1505"/>
                  </a:lnTo>
                  <a:lnTo>
                    <a:pt x="1632" y="1528"/>
                  </a:lnTo>
                  <a:lnTo>
                    <a:pt x="1635" y="1549"/>
                  </a:lnTo>
                  <a:lnTo>
                    <a:pt x="1635" y="1571"/>
                  </a:lnTo>
                  <a:lnTo>
                    <a:pt x="1632" y="1591"/>
                  </a:lnTo>
                  <a:lnTo>
                    <a:pt x="1627" y="1612"/>
                  </a:lnTo>
                  <a:lnTo>
                    <a:pt x="1620" y="1632"/>
                  </a:lnTo>
                  <a:lnTo>
                    <a:pt x="1607" y="1648"/>
                  </a:lnTo>
                  <a:lnTo>
                    <a:pt x="1590" y="1666"/>
                  </a:lnTo>
                  <a:lnTo>
                    <a:pt x="1574" y="1680"/>
                  </a:lnTo>
                  <a:lnTo>
                    <a:pt x="1558" y="1694"/>
                  </a:lnTo>
                  <a:lnTo>
                    <a:pt x="1540" y="1705"/>
                  </a:lnTo>
                  <a:lnTo>
                    <a:pt x="1518" y="1712"/>
                  </a:lnTo>
                  <a:lnTo>
                    <a:pt x="1492" y="1720"/>
                  </a:lnTo>
                  <a:lnTo>
                    <a:pt x="1467" y="1723"/>
                  </a:lnTo>
                  <a:lnTo>
                    <a:pt x="1446" y="1725"/>
                  </a:lnTo>
                  <a:lnTo>
                    <a:pt x="1423" y="1725"/>
                  </a:lnTo>
                  <a:lnTo>
                    <a:pt x="1401" y="1723"/>
                  </a:lnTo>
                  <a:lnTo>
                    <a:pt x="1384" y="1720"/>
                  </a:lnTo>
                  <a:lnTo>
                    <a:pt x="1364" y="1714"/>
                  </a:lnTo>
                  <a:lnTo>
                    <a:pt x="1345" y="1708"/>
                  </a:lnTo>
                  <a:lnTo>
                    <a:pt x="1329" y="1699"/>
                  </a:lnTo>
                  <a:lnTo>
                    <a:pt x="1312" y="1686"/>
                  </a:lnTo>
                  <a:lnTo>
                    <a:pt x="1297" y="1671"/>
                  </a:lnTo>
                  <a:lnTo>
                    <a:pt x="1281" y="1654"/>
                  </a:lnTo>
                  <a:lnTo>
                    <a:pt x="1268" y="1637"/>
                  </a:lnTo>
                  <a:lnTo>
                    <a:pt x="1257" y="1619"/>
                  </a:lnTo>
                  <a:lnTo>
                    <a:pt x="1249" y="1596"/>
                  </a:lnTo>
                  <a:lnTo>
                    <a:pt x="1243" y="1569"/>
                  </a:lnTo>
                  <a:lnTo>
                    <a:pt x="1243" y="1545"/>
                  </a:lnTo>
                  <a:lnTo>
                    <a:pt x="1249" y="1520"/>
                  </a:lnTo>
                  <a:lnTo>
                    <a:pt x="1255" y="1496"/>
                  </a:lnTo>
                  <a:lnTo>
                    <a:pt x="1262" y="1471"/>
                  </a:lnTo>
                  <a:lnTo>
                    <a:pt x="1269" y="1443"/>
                  </a:lnTo>
                  <a:lnTo>
                    <a:pt x="1272" y="1422"/>
                  </a:lnTo>
                  <a:lnTo>
                    <a:pt x="1272" y="1410"/>
                  </a:lnTo>
                  <a:lnTo>
                    <a:pt x="1271" y="1399"/>
                  </a:lnTo>
                  <a:lnTo>
                    <a:pt x="1266" y="1386"/>
                  </a:lnTo>
                  <a:lnTo>
                    <a:pt x="971" y="1386"/>
                  </a:lnTo>
                  <a:lnTo>
                    <a:pt x="976" y="1334"/>
                  </a:lnTo>
                  <a:lnTo>
                    <a:pt x="974" y="1305"/>
                  </a:lnTo>
                  <a:lnTo>
                    <a:pt x="971" y="1277"/>
                  </a:lnTo>
                  <a:lnTo>
                    <a:pt x="968" y="1251"/>
                  </a:lnTo>
                  <a:lnTo>
                    <a:pt x="963" y="1234"/>
                  </a:lnTo>
                  <a:lnTo>
                    <a:pt x="956" y="1219"/>
                  </a:lnTo>
                  <a:lnTo>
                    <a:pt x="946" y="1205"/>
                  </a:lnTo>
                  <a:lnTo>
                    <a:pt x="931" y="1193"/>
                  </a:lnTo>
                  <a:lnTo>
                    <a:pt x="914" y="1182"/>
                  </a:lnTo>
                  <a:lnTo>
                    <a:pt x="897" y="1176"/>
                  </a:lnTo>
                  <a:lnTo>
                    <a:pt x="882" y="1173"/>
                  </a:lnTo>
                  <a:lnTo>
                    <a:pt x="856" y="1171"/>
                  </a:lnTo>
                  <a:lnTo>
                    <a:pt x="825" y="1171"/>
                  </a:lnTo>
                  <a:lnTo>
                    <a:pt x="796" y="1174"/>
                  </a:lnTo>
                  <a:lnTo>
                    <a:pt x="764" y="1176"/>
                  </a:lnTo>
                  <a:lnTo>
                    <a:pt x="739" y="1179"/>
                  </a:lnTo>
                  <a:lnTo>
                    <a:pt x="707" y="1180"/>
                  </a:lnTo>
                  <a:lnTo>
                    <a:pt x="681" y="1179"/>
                  </a:lnTo>
                  <a:lnTo>
                    <a:pt x="657" y="1176"/>
                  </a:lnTo>
                  <a:lnTo>
                    <a:pt x="622" y="1168"/>
                  </a:lnTo>
                  <a:lnTo>
                    <a:pt x="599" y="1157"/>
                  </a:lnTo>
                  <a:lnTo>
                    <a:pt x="578" y="1142"/>
                  </a:lnTo>
                  <a:lnTo>
                    <a:pt x="564" y="1125"/>
                  </a:lnTo>
                  <a:lnTo>
                    <a:pt x="551" y="1107"/>
                  </a:lnTo>
                  <a:lnTo>
                    <a:pt x="542" y="1084"/>
                  </a:lnTo>
                  <a:lnTo>
                    <a:pt x="541" y="1059"/>
                  </a:lnTo>
                  <a:lnTo>
                    <a:pt x="541" y="1028"/>
                  </a:lnTo>
                  <a:lnTo>
                    <a:pt x="542" y="1005"/>
                  </a:lnTo>
                  <a:lnTo>
                    <a:pt x="541" y="982"/>
                  </a:lnTo>
                  <a:lnTo>
                    <a:pt x="535" y="956"/>
                  </a:lnTo>
                  <a:lnTo>
                    <a:pt x="530" y="941"/>
                  </a:lnTo>
                  <a:lnTo>
                    <a:pt x="522" y="925"/>
                  </a:lnTo>
                  <a:lnTo>
                    <a:pt x="513" y="915"/>
                  </a:lnTo>
                  <a:lnTo>
                    <a:pt x="504" y="905"/>
                  </a:lnTo>
                  <a:lnTo>
                    <a:pt x="484" y="896"/>
                  </a:lnTo>
                  <a:lnTo>
                    <a:pt x="461" y="885"/>
                  </a:lnTo>
                  <a:lnTo>
                    <a:pt x="435" y="878"/>
                  </a:lnTo>
                  <a:lnTo>
                    <a:pt x="404" y="870"/>
                  </a:lnTo>
                  <a:lnTo>
                    <a:pt x="373" y="864"/>
                  </a:lnTo>
                  <a:lnTo>
                    <a:pt x="341" y="859"/>
                  </a:lnTo>
                  <a:lnTo>
                    <a:pt x="318" y="852"/>
                  </a:lnTo>
                  <a:lnTo>
                    <a:pt x="293" y="844"/>
                  </a:lnTo>
                  <a:lnTo>
                    <a:pt x="269" y="835"/>
                  </a:lnTo>
                  <a:lnTo>
                    <a:pt x="252" y="821"/>
                  </a:lnTo>
                  <a:lnTo>
                    <a:pt x="232" y="804"/>
                  </a:lnTo>
                  <a:lnTo>
                    <a:pt x="218" y="789"/>
                  </a:lnTo>
                  <a:lnTo>
                    <a:pt x="206" y="770"/>
                  </a:lnTo>
                  <a:lnTo>
                    <a:pt x="196" y="749"/>
                  </a:lnTo>
                  <a:lnTo>
                    <a:pt x="193" y="725"/>
                  </a:lnTo>
                  <a:lnTo>
                    <a:pt x="193" y="704"/>
                  </a:lnTo>
                  <a:lnTo>
                    <a:pt x="198" y="684"/>
                  </a:lnTo>
                  <a:lnTo>
                    <a:pt x="206" y="655"/>
                  </a:lnTo>
                  <a:lnTo>
                    <a:pt x="213" y="626"/>
                  </a:lnTo>
                  <a:lnTo>
                    <a:pt x="216" y="599"/>
                  </a:lnTo>
                  <a:lnTo>
                    <a:pt x="222" y="573"/>
                  </a:lnTo>
                  <a:lnTo>
                    <a:pt x="226" y="547"/>
                  </a:lnTo>
                  <a:lnTo>
                    <a:pt x="222" y="519"/>
                  </a:lnTo>
                  <a:lnTo>
                    <a:pt x="216" y="495"/>
                  </a:lnTo>
                  <a:lnTo>
                    <a:pt x="207" y="470"/>
                  </a:lnTo>
                  <a:lnTo>
                    <a:pt x="195" y="447"/>
                  </a:lnTo>
                  <a:lnTo>
                    <a:pt x="181" y="429"/>
                  </a:lnTo>
                  <a:lnTo>
                    <a:pt x="173" y="418"/>
                  </a:lnTo>
                  <a:lnTo>
                    <a:pt x="159" y="404"/>
                  </a:lnTo>
                  <a:lnTo>
                    <a:pt x="146" y="392"/>
                  </a:lnTo>
                  <a:lnTo>
                    <a:pt x="132" y="383"/>
                  </a:lnTo>
                  <a:lnTo>
                    <a:pt x="113" y="373"/>
                  </a:lnTo>
                  <a:lnTo>
                    <a:pt x="95" y="367"/>
                  </a:lnTo>
                  <a:lnTo>
                    <a:pt x="72" y="361"/>
                  </a:lnTo>
                  <a:lnTo>
                    <a:pt x="46" y="360"/>
                  </a:lnTo>
                  <a:lnTo>
                    <a:pt x="23" y="360"/>
                  </a:lnTo>
                  <a:lnTo>
                    <a:pt x="0" y="360"/>
                  </a:lnTo>
                  <a:close/>
                </a:path>
              </a:pathLst>
            </a:custGeom>
            <a:solidFill>
              <a:schemeClr val="tx2"/>
            </a:solidFill>
            <a:ln w="12700" cap="flat" cmpd="sng">
              <a:solidFill>
                <a:schemeClr val="bg1"/>
              </a:solidFill>
              <a:prstDash val="solid"/>
              <a:round/>
              <a:headEnd/>
              <a:tailEnd/>
            </a:ln>
            <a:effectLst/>
          </p:spPr>
          <p:txBody>
            <a:bodyPr lIns="0" rIns="0" anchor="ctr"/>
            <a:lstStyle/>
            <a:p>
              <a:endParaRPr lang="en-GB" sz="1400" dirty="0"/>
            </a:p>
          </p:txBody>
        </p:sp>
        <p:sp>
          <p:nvSpPr>
            <p:cNvPr id="1718285" name="Text Box 13"/>
            <p:cNvSpPr txBox="1">
              <a:spLocks noChangeArrowheads="1"/>
            </p:cNvSpPr>
            <p:nvPr/>
          </p:nvSpPr>
          <p:spPr bwMode="auto">
            <a:xfrm>
              <a:off x="4629785" y="1345680"/>
              <a:ext cx="2362200" cy="339975"/>
            </a:xfrm>
            <a:prstGeom prst="rect">
              <a:avLst/>
            </a:prstGeom>
            <a:noFill/>
            <a:ln w="9525">
              <a:noFill/>
              <a:miter lim="800000"/>
              <a:headEnd/>
              <a:tailEnd/>
            </a:ln>
            <a:effectLst/>
          </p:spPr>
          <p:txBody>
            <a:bodyPr>
              <a:spAutoFit/>
            </a:bodyPr>
            <a:lstStyle/>
            <a:p>
              <a:pPr algn="r"/>
              <a:r>
                <a:rPr lang="en-GB" sz="1600" b="1" dirty="0" smtClean="0"/>
                <a:t>Idea Selection Process</a:t>
              </a:r>
              <a:endParaRPr lang="en-GB" sz="1600" b="1" dirty="0"/>
            </a:p>
          </p:txBody>
        </p:sp>
        <p:sp>
          <p:nvSpPr>
            <p:cNvPr id="1718287" name="Freeform 15"/>
            <p:cNvSpPr>
              <a:spLocks/>
            </p:cNvSpPr>
            <p:nvPr/>
          </p:nvSpPr>
          <p:spPr bwMode="blackWhite">
            <a:xfrm>
              <a:off x="2359660" y="2736215"/>
              <a:ext cx="2352675" cy="2336800"/>
            </a:xfrm>
            <a:custGeom>
              <a:avLst/>
              <a:gdLst/>
              <a:ahLst/>
              <a:cxnLst>
                <a:cxn ang="0">
                  <a:pos x="1772" y="1725"/>
                </a:cxn>
                <a:cxn ang="0">
                  <a:pos x="0" y="347"/>
                </a:cxn>
                <a:cxn ang="0">
                  <a:pos x="160" y="335"/>
                </a:cxn>
                <a:cxn ang="0">
                  <a:pos x="164" y="304"/>
                </a:cxn>
                <a:cxn ang="0">
                  <a:pos x="157" y="266"/>
                </a:cxn>
                <a:cxn ang="0">
                  <a:pos x="144" y="220"/>
                </a:cxn>
                <a:cxn ang="0">
                  <a:pos x="137" y="175"/>
                </a:cxn>
                <a:cxn ang="0">
                  <a:pos x="138" y="134"/>
                </a:cxn>
                <a:cxn ang="0">
                  <a:pos x="152" y="92"/>
                </a:cxn>
                <a:cxn ang="0">
                  <a:pos x="181" y="58"/>
                </a:cxn>
                <a:cxn ang="0">
                  <a:pos x="213" y="31"/>
                </a:cxn>
                <a:cxn ang="0">
                  <a:pos x="253" y="11"/>
                </a:cxn>
                <a:cxn ang="0">
                  <a:pos x="304" y="1"/>
                </a:cxn>
                <a:cxn ang="0">
                  <a:pos x="349" y="0"/>
                </a:cxn>
                <a:cxn ang="0">
                  <a:pos x="387" y="5"/>
                </a:cxn>
                <a:cxn ang="0">
                  <a:pos x="427" y="17"/>
                </a:cxn>
                <a:cxn ang="0">
                  <a:pos x="459" y="38"/>
                </a:cxn>
                <a:cxn ang="0">
                  <a:pos x="490" y="71"/>
                </a:cxn>
                <a:cxn ang="0">
                  <a:pos x="515" y="106"/>
                </a:cxn>
                <a:cxn ang="0">
                  <a:pos x="528" y="155"/>
                </a:cxn>
                <a:cxn ang="0">
                  <a:pos x="522" y="204"/>
                </a:cxn>
                <a:cxn ang="0">
                  <a:pos x="510" y="254"/>
                </a:cxn>
                <a:cxn ang="0">
                  <a:pos x="498" y="303"/>
                </a:cxn>
                <a:cxn ang="0">
                  <a:pos x="501" y="326"/>
                </a:cxn>
                <a:cxn ang="0">
                  <a:pos x="799" y="338"/>
                </a:cxn>
                <a:cxn ang="0">
                  <a:pos x="791" y="429"/>
                </a:cxn>
                <a:cxn ang="0">
                  <a:pos x="794" y="483"/>
                </a:cxn>
                <a:cxn ang="0">
                  <a:pos x="802" y="538"/>
                </a:cxn>
                <a:cxn ang="0">
                  <a:pos x="822" y="572"/>
                </a:cxn>
                <a:cxn ang="0">
                  <a:pos x="854" y="596"/>
                </a:cxn>
                <a:cxn ang="0">
                  <a:pos x="894" y="607"/>
                </a:cxn>
                <a:cxn ang="0">
                  <a:pos x="940" y="609"/>
                </a:cxn>
                <a:cxn ang="0">
                  <a:pos x="985" y="604"/>
                </a:cxn>
                <a:cxn ang="0">
                  <a:pos x="1040" y="598"/>
                </a:cxn>
                <a:cxn ang="0">
                  <a:pos x="1097" y="601"/>
                </a:cxn>
                <a:cxn ang="0">
                  <a:pos x="1149" y="615"/>
                </a:cxn>
                <a:cxn ang="0">
                  <a:pos x="1192" y="639"/>
                </a:cxn>
                <a:cxn ang="0">
                  <a:pos x="1219" y="676"/>
                </a:cxn>
                <a:cxn ang="0">
                  <a:pos x="1229" y="719"/>
                </a:cxn>
                <a:cxn ang="0">
                  <a:pos x="1225" y="769"/>
                </a:cxn>
                <a:cxn ang="0">
                  <a:pos x="1229" y="815"/>
                </a:cxn>
                <a:cxn ang="0">
                  <a:pos x="1246" y="855"/>
                </a:cxn>
                <a:cxn ang="0">
                  <a:pos x="1277" y="882"/>
                </a:cxn>
                <a:cxn ang="0">
                  <a:pos x="1328" y="899"/>
                </a:cxn>
                <a:cxn ang="0">
                  <a:pos x="1375" y="912"/>
                </a:cxn>
                <a:cxn ang="0">
                  <a:pos x="1432" y="922"/>
                </a:cxn>
                <a:cxn ang="0">
                  <a:pos x="1480" y="938"/>
                </a:cxn>
                <a:cxn ang="0">
                  <a:pos x="1518" y="959"/>
                </a:cxn>
                <a:cxn ang="0">
                  <a:pos x="1551" y="991"/>
                </a:cxn>
                <a:cxn ang="0">
                  <a:pos x="1571" y="1030"/>
                </a:cxn>
                <a:cxn ang="0">
                  <a:pos x="1572" y="1084"/>
                </a:cxn>
                <a:cxn ang="0">
                  <a:pos x="1561" y="1136"/>
                </a:cxn>
                <a:cxn ang="0">
                  <a:pos x="1546" y="1197"/>
                </a:cxn>
                <a:cxn ang="0">
                  <a:pos x="1543" y="1242"/>
                </a:cxn>
                <a:cxn ang="0">
                  <a:pos x="1554" y="1296"/>
                </a:cxn>
                <a:cxn ang="0">
                  <a:pos x="1574" y="1333"/>
                </a:cxn>
                <a:cxn ang="0">
                  <a:pos x="1606" y="1373"/>
                </a:cxn>
                <a:cxn ang="0">
                  <a:pos x="1649" y="1403"/>
                </a:cxn>
                <a:cxn ang="0">
                  <a:pos x="1694" y="1417"/>
                </a:cxn>
                <a:cxn ang="0">
                  <a:pos x="1744" y="1422"/>
                </a:cxn>
              </a:cxnLst>
              <a:rect l="0" t="0" r="r" b="b"/>
              <a:pathLst>
                <a:path w="1772" h="1725">
                  <a:moveTo>
                    <a:pt x="1772" y="1420"/>
                  </a:moveTo>
                  <a:lnTo>
                    <a:pt x="1772" y="1725"/>
                  </a:lnTo>
                  <a:lnTo>
                    <a:pt x="1" y="1725"/>
                  </a:lnTo>
                  <a:lnTo>
                    <a:pt x="0" y="347"/>
                  </a:lnTo>
                  <a:lnTo>
                    <a:pt x="153" y="347"/>
                  </a:lnTo>
                  <a:lnTo>
                    <a:pt x="160" y="335"/>
                  </a:lnTo>
                  <a:lnTo>
                    <a:pt x="164" y="318"/>
                  </a:lnTo>
                  <a:lnTo>
                    <a:pt x="164" y="304"/>
                  </a:lnTo>
                  <a:lnTo>
                    <a:pt x="163" y="287"/>
                  </a:lnTo>
                  <a:lnTo>
                    <a:pt x="157" y="266"/>
                  </a:lnTo>
                  <a:lnTo>
                    <a:pt x="150" y="238"/>
                  </a:lnTo>
                  <a:lnTo>
                    <a:pt x="144" y="220"/>
                  </a:lnTo>
                  <a:lnTo>
                    <a:pt x="138" y="197"/>
                  </a:lnTo>
                  <a:lnTo>
                    <a:pt x="137" y="175"/>
                  </a:lnTo>
                  <a:lnTo>
                    <a:pt x="137" y="154"/>
                  </a:lnTo>
                  <a:lnTo>
                    <a:pt x="138" y="134"/>
                  </a:lnTo>
                  <a:lnTo>
                    <a:pt x="144" y="112"/>
                  </a:lnTo>
                  <a:lnTo>
                    <a:pt x="152" y="92"/>
                  </a:lnTo>
                  <a:lnTo>
                    <a:pt x="164" y="77"/>
                  </a:lnTo>
                  <a:lnTo>
                    <a:pt x="181" y="58"/>
                  </a:lnTo>
                  <a:lnTo>
                    <a:pt x="196" y="45"/>
                  </a:lnTo>
                  <a:lnTo>
                    <a:pt x="213" y="31"/>
                  </a:lnTo>
                  <a:lnTo>
                    <a:pt x="232" y="20"/>
                  </a:lnTo>
                  <a:lnTo>
                    <a:pt x="253" y="11"/>
                  </a:lnTo>
                  <a:lnTo>
                    <a:pt x="278" y="5"/>
                  </a:lnTo>
                  <a:lnTo>
                    <a:pt x="304" y="1"/>
                  </a:lnTo>
                  <a:lnTo>
                    <a:pt x="326" y="0"/>
                  </a:lnTo>
                  <a:lnTo>
                    <a:pt x="349" y="0"/>
                  </a:lnTo>
                  <a:lnTo>
                    <a:pt x="370" y="1"/>
                  </a:lnTo>
                  <a:lnTo>
                    <a:pt x="387" y="5"/>
                  </a:lnTo>
                  <a:lnTo>
                    <a:pt x="407" y="11"/>
                  </a:lnTo>
                  <a:lnTo>
                    <a:pt x="427" y="17"/>
                  </a:lnTo>
                  <a:lnTo>
                    <a:pt x="442" y="26"/>
                  </a:lnTo>
                  <a:lnTo>
                    <a:pt x="459" y="38"/>
                  </a:lnTo>
                  <a:lnTo>
                    <a:pt x="475" y="54"/>
                  </a:lnTo>
                  <a:lnTo>
                    <a:pt x="490" y="71"/>
                  </a:lnTo>
                  <a:lnTo>
                    <a:pt x="504" y="88"/>
                  </a:lnTo>
                  <a:lnTo>
                    <a:pt x="515" y="106"/>
                  </a:lnTo>
                  <a:lnTo>
                    <a:pt x="522" y="129"/>
                  </a:lnTo>
                  <a:lnTo>
                    <a:pt x="528" y="155"/>
                  </a:lnTo>
                  <a:lnTo>
                    <a:pt x="528" y="180"/>
                  </a:lnTo>
                  <a:lnTo>
                    <a:pt x="522" y="204"/>
                  </a:lnTo>
                  <a:lnTo>
                    <a:pt x="516" y="229"/>
                  </a:lnTo>
                  <a:lnTo>
                    <a:pt x="510" y="254"/>
                  </a:lnTo>
                  <a:lnTo>
                    <a:pt x="502" y="281"/>
                  </a:lnTo>
                  <a:lnTo>
                    <a:pt x="498" y="303"/>
                  </a:lnTo>
                  <a:lnTo>
                    <a:pt x="498" y="315"/>
                  </a:lnTo>
                  <a:lnTo>
                    <a:pt x="501" y="326"/>
                  </a:lnTo>
                  <a:lnTo>
                    <a:pt x="505" y="338"/>
                  </a:lnTo>
                  <a:lnTo>
                    <a:pt x="799" y="338"/>
                  </a:lnTo>
                  <a:lnTo>
                    <a:pt x="793" y="395"/>
                  </a:lnTo>
                  <a:lnTo>
                    <a:pt x="791" y="429"/>
                  </a:lnTo>
                  <a:lnTo>
                    <a:pt x="793" y="457"/>
                  </a:lnTo>
                  <a:lnTo>
                    <a:pt x="794" y="483"/>
                  </a:lnTo>
                  <a:lnTo>
                    <a:pt x="797" y="510"/>
                  </a:lnTo>
                  <a:lnTo>
                    <a:pt x="802" y="538"/>
                  </a:lnTo>
                  <a:lnTo>
                    <a:pt x="811" y="556"/>
                  </a:lnTo>
                  <a:lnTo>
                    <a:pt x="822" y="572"/>
                  </a:lnTo>
                  <a:lnTo>
                    <a:pt x="836" y="586"/>
                  </a:lnTo>
                  <a:lnTo>
                    <a:pt x="854" y="596"/>
                  </a:lnTo>
                  <a:lnTo>
                    <a:pt x="874" y="604"/>
                  </a:lnTo>
                  <a:lnTo>
                    <a:pt x="894" y="607"/>
                  </a:lnTo>
                  <a:lnTo>
                    <a:pt x="916" y="609"/>
                  </a:lnTo>
                  <a:lnTo>
                    <a:pt x="940" y="609"/>
                  </a:lnTo>
                  <a:lnTo>
                    <a:pt x="967" y="606"/>
                  </a:lnTo>
                  <a:lnTo>
                    <a:pt x="985" y="604"/>
                  </a:lnTo>
                  <a:lnTo>
                    <a:pt x="1013" y="601"/>
                  </a:lnTo>
                  <a:lnTo>
                    <a:pt x="1040" y="598"/>
                  </a:lnTo>
                  <a:lnTo>
                    <a:pt x="1071" y="598"/>
                  </a:lnTo>
                  <a:lnTo>
                    <a:pt x="1097" y="601"/>
                  </a:lnTo>
                  <a:lnTo>
                    <a:pt x="1123" y="606"/>
                  </a:lnTo>
                  <a:lnTo>
                    <a:pt x="1149" y="615"/>
                  </a:lnTo>
                  <a:lnTo>
                    <a:pt x="1171" y="624"/>
                  </a:lnTo>
                  <a:lnTo>
                    <a:pt x="1192" y="639"/>
                  </a:lnTo>
                  <a:lnTo>
                    <a:pt x="1206" y="656"/>
                  </a:lnTo>
                  <a:lnTo>
                    <a:pt x="1219" y="676"/>
                  </a:lnTo>
                  <a:lnTo>
                    <a:pt x="1226" y="698"/>
                  </a:lnTo>
                  <a:lnTo>
                    <a:pt x="1229" y="719"/>
                  </a:lnTo>
                  <a:lnTo>
                    <a:pt x="1226" y="744"/>
                  </a:lnTo>
                  <a:lnTo>
                    <a:pt x="1225" y="769"/>
                  </a:lnTo>
                  <a:lnTo>
                    <a:pt x="1226" y="793"/>
                  </a:lnTo>
                  <a:lnTo>
                    <a:pt x="1229" y="815"/>
                  </a:lnTo>
                  <a:lnTo>
                    <a:pt x="1237" y="835"/>
                  </a:lnTo>
                  <a:lnTo>
                    <a:pt x="1246" y="855"/>
                  </a:lnTo>
                  <a:lnTo>
                    <a:pt x="1259" y="868"/>
                  </a:lnTo>
                  <a:lnTo>
                    <a:pt x="1277" y="882"/>
                  </a:lnTo>
                  <a:lnTo>
                    <a:pt x="1302" y="892"/>
                  </a:lnTo>
                  <a:lnTo>
                    <a:pt x="1328" y="899"/>
                  </a:lnTo>
                  <a:lnTo>
                    <a:pt x="1349" y="905"/>
                  </a:lnTo>
                  <a:lnTo>
                    <a:pt x="1375" y="912"/>
                  </a:lnTo>
                  <a:lnTo>
                    <a:pt x="1406" y="918"/>
                  </a:lnTo>
                  <a:lnTo>
                    <a:pt x="1432" y="922"/>
                  </a:lnTo>
                  <a:lnTo>
                    <a:pt x="1458" y="930"/>
                  </a:lnTo>
                  <a:lnTo>
                    <a:pt x="1480" y="938"/>
                  </a:lnTo>
                  <a:lnTo>
                    <a:pt x="1501" y="947"/>
                  </a:lnTo>
                  <a:lnTo>
                    <a:pt x="1518" y="959"/>
                  </a:lnTo>
                  <a:lnTo>
                    <a:pt x="1532" y="971"/>
                  </a:lnTo>
                  <a:lnTo>
                    <a:pt x="1551" y="991"/>
                  </a:lnTo>
                  <a:lnTo>
                    <a:pt x="1561" y="1010"/>
                  </a:lnTo>
                  <a:lnTo>
                    <a:pt x="1571" y="1030"/>
                  </a:lnTo>
                  <a:lnTo>
                    <a:pt x="1575" y="1058"/>
                  </a:lnTo>
                  <a:lnTo>
                    <a:pt x="1572" y="1084"/>
                  </a:lnTo>
                  <a:lnTo>
                    <a:pt x="1568" y="1107"/>
                  </a:lnTo>
                  <a:lnTo>
                    <a:pt x="1561" y="1136"/>
                  </a:lnTo>
                  <a:lnTo>
                    <a:pt x="1554" y="1168"/>
                  </a:lnTo>
                  <a:lnTo>
                    <a:pt x="1546" y="1197"/>
                  </a:lnTo>
                  <a:lnTo>
                    <a:pt x="1543" y="1222"/>
                  </a:lnTo>
                  <a:lnTo>
                    <a:pt x="1543" y="1242"/>
                  </a:lnTo>
                  <a:lnTo>
                    <a:pt x="1548" y="1271"/>
                  </a:lnTo>
                  <a:lnTo>
                    <a:pt x="1554" y="1296"/>
                  </a:lnTo>
                  <a:lnTo>
                    <a:pt x="1563" y="1314"/>
                  </a:lnTo>
                  <a:lnTo>
                    <a:pt x="1574" y="1333"/>
                  </a:lnTo>
                  <a:lnTo>
                    <a:pt x="1589" y="1353"/>
                  </a:lnTo>
                  <a:lnTo>
                    <a:pt x="1606" y="1373"/>
                  </a:lnTo>
                  <a:lnTo>
                    <a:pt x="1626" y="1390"/>
                  </a:lnTo>
                  <a:lnTo>
                    <a:pt x="1649" y="1403"/>
                  </a:lnTo>
                  <a:lnTo>
                    <a:pt x="1670" y="1411"/>
                  </a:lnTo>
                  <a:lnTo>
                    <a:pt x="1694" y="1417"/>
                  </a:lnTo>
                  <a:lnTo>
                    <a:pt x="1717" y="1420"/>
                  </a:lnTo>
                  <a:lnTo>
                    <a:pt x="1744" y="1422"/>
                  </a:lnTo>
                  <a:lnTo>
                    <a:pt x="1772" y="1420"/>
                  </a:lnTo>
                  <a:close/>
                </a:path>
              </a:pathLst>
            </a:custGeom>
            <a:solidFill>
              <a:schemeClr val="hlink"/>
            </a:solidFill>
            <a:ln w="12700" cap="flat" cmpd="sng">
              <a:solidFill>
                <a:schemeClr val="bg1"/>
              </a:solidFill>
              <a:prstDash val="solid"/>
              <a:round/>
              <a:headEnd/>
              <a:tailEnd/>
            </a:ln>
            <a:effectLst/>
          </p:spPr>
          <p:txBody>
            <a:bodyPr lIns="0" rIns="0" anchor="ctr"/>
            <a:lstStyle/>
            <a:p>
              <a:endParaRPr lang="en-GB" sz="1400" dirty="0"/>
            </a:p>
          </p:txBody>
        </p:sp>
        <p:sp>
          <p:nvSpPr>
            <p:cNvPr id="1718288" name="Text Box 16"/>
            <p:cNvSpPr txBox="1">
              <a:spLocks noChangeArrowheads="1"/>
            </p:cNvSpPr>
            <p:nvPr/>
          </p:nvSpPr>
          <p:spPr bwMode="auto">
            <a:xfrm>
              <a:off x="2358072" y="4485785"/>
              <a:ext cx="2449513" cy="587229"/>
            </a:xfrm>
            <a:prstGeom prst="rect">
              <a:avLst/>
            </a:prstGeom>
            <a:noFill/>
            <a:ln w="9525">
              <a:noFill/>
              <a:miter lim="800000"/>
              <a:headEnd/>
              <a:tailEnd/>
            </a:ln>
            <a:effectLst/>
          </p:spPr>
          <p:txBody>
            <a:bodyPr wrap="square">
              <a:spAutoFit/>
            </a:bodyPr>
            <a:lstStyle/>
            <a:p>
              <a:pPr algn="l"/>
              <a:r>
                <a:rPr lang="en-GB" sz="1600" b="1" dirty="0" smtClean="0"/>
                <a:t>Commercialisation Process</a:t>
              </a:r>
              <a:endParaRPr lang="en-GB" sz="1600" b="1" dirty="0"/>
            </a:p>
          </p:txBody>
        </p:sp>
        <p:sp>
          <p:nvSpPr>
            <p:cNvPr id="1718290" name="Freeform 18"/>
            <p:cNvSpPr>
              <a:spLocks/>
            </p:cNvSpPr>
            <p:nvPr/>
          </p:nvSpPr>
          <p:spPr bwMode="blackWhite">
            <a:xfrm>
              <a:off x="4709160" y="3115628"/>
              <a:ext cx="2370138" cy="1957387"/>
            </a:xfrm>
            <a:custGeom>
              <a:avLst/>
              <a:gdLst/>
              <a:ahLst/>
              <a:cxnLst>
                <a:cxn ang="0">
                  <a:pos x="0" y="1445"/>
                </a:cxn>
                <a:cxn ang="0">
                  <a:pos x="1778" y="0"/>
                </a:cxn>
                <a:cxn ang="0">
                  <a:pos x="1612" y="27"/>
                </a:cxn>
                <a:cxn ang="0">
                  <a:pos x="1617" y="75"/>
                </a:cxn>
                <a:cxn ang="0">
                  <a:pos x="1635" y="140"/>
                </a:cxn>
                <a:cxn ang="0">
                  <a:pos x="1640" y="192"/>
                </a:cxn>
                <a:cxn ang="0">
                  <a:pos x="1629" y="246"/>
                </a:cxn>
                <a:cxn ang="0">
                  <a:pos x="1592" y="292"/>
                </a:cxn>
                <a:cxn ang="0">
                  <a:pos x="1546" y="326"/>
                </a:cxn>
                <a:cxn ang="0">
                  <a:pos x="1491" y="343"/>
                </a:cxn>
                <a:cxn ang="0">
                  <a:pos x="1411" y="341"/>
                </a:cxn>
                <a:cxn ang="0">
                  <a:pos x="1359" y="330"/>
                </a:cxn>
                <a:cxn ang="0">
                  <a:pos x="1306" y="293"/>
                </a:cxn>
                <a:cxn ang="0">
                  <a:pos x="1271" y="249"/>
                </a:cxn>
                <a:cxn ang="0">
                  <a:pos x="1256" y="201"/>
                </a:cxn>
                <a:cxn ang="0">
                  <a:pos x="1259" y="149"/>
                </a:cxn>
                <a:cxn ang="0">
                  <a:pos x="1271" y="101"/>
                </a:cxn>
                <a:cxn ang="0">
                  <a:pos x="1283" y="52"/>
                </a:cxn>
                <a:cxn ang="0">
                  <a:pos x="1277" y="6"/>
                </a:cxn>
                <a:cxn ang="0">
                  <a:pos x="982" y="57"/>
                </a:cxn>
                <a:cxn ang="0">
                  <a:pos x="977" y="121"/>
                </a:cxn>
                <a:cxn ang="0">
                  <a:pos x="974" y="175"/>
                </a:cxn>
                <a:cxn ang="0">
                  <a:pos x="961" y="221"/>
                </a:cxn>
                <a:cxn ang="0">
                  <a:pos x="934" y="252"/>
                </a:cxn>
                <a:cxn ang="0">
                  <a:pos x="898" y="269"/>
                </a:cxn>
                <a:cxn ang="0">
                  <a:pos x="856" y="273"/>
                </a:cxn>
                <a:cxn ang="0">
                  <a:pos x="805" y="270"/>
                </a:cxn>
                <a:cxn ang="0">
                  <a:pos x="759" y="267"/>
                </a:cxn>
                <a:cxn ang="0">
                  <a:pos x="701" y="264"/>
                </a:cxn>
                <a:cxn ang="0">
                  <a:pos x="649" y="270"/>
                </a:cxn>
                <a:cxn ang="0">
                  <a:pos x="601" y="289"/>
                </a:cxn>
                <a:cxn ang="0">
                  <a:pos x="566" y="321"/>
                </a:cxn>
                <a:cxn ang="0">
                  <a:pos x="546" y="361"/>
                </a:cxn>
                <a:cxn ang="0">
                  <a:pos x="546" y="407"/>
                </a:cxn>
                <a:cxn ang="0">
                  <a:pos x="546" y="458"/>
                </a:cxn>
                <a:cxn ang="0">
                  <a:pos x="535" y="499"/>
                </a:cxn>
                <a:cxn ang="0">
                  <a:pos x="513" y="533"/>
                </a:cxn>
                <a:cxn ang="0">
                  <a:pos x="469" y="556"/>
                </a:cxn>
                <a:cxn ang="0">
                  <a:pos x="421" y="570"/>
                </a:cxn>
                <a:cxn ang="0">
                  <a:pos x="364" y="582"/>
                </a:cxn>
                <a:cxn ang="0">
                  <a:pos x="313" y="595"/>
                </a:cxn>
                <a:cxn ang="0">
                  <a:pos x="270" y="612"/>
                </a:cxn>
                <a:cxn ang="0">
                  <a:pos x="238" y="636"/>
                </a:cxn>
                <a:cxn ang="0">
                  <a:pos x="211" y="675"/>
                </a:cxn>
                <a:cxn ang="0">
                  <a:pos x="197" y="722"/>
                </a:cxn>
                <a:cxn ang="0">
                  <a:pos x="203" y="771"/>
                </a:cxn>
                <a:cxn ang="0">
                  <a:pos x="218" y="833"/>
                </a:cxn>
                <a:cxn ang="0">
                  <a:pos x="227" y="885"/>
                </a:cxn>
                <a:cxn ang="0">
                  <a:pos x="224" y="936"/>
                </a:cxn>
                <a:cxn ang="0">
                  <a:pos x="211" y="982"/>
                </a:cxn>
                <a:cxn ang="0">
                  <a:pos x="189" y="1028"/>
                </a:cxn>
                <a:cxn ang="0">
                  <a:pos x="154" y="1079"/>
                </a:cxn>
                <a:cxn ang="0">
                  <a:pos x="118" y="1111"/>
                </a:cxn>
                <a:cxn ang="0">
                  <a:pos x="81" y="1131"/>
                </a:cxn>
                <a:cxn ang="0">
                  <a:pos x="26" y="1142"/>
                </a:cxn>
              </a:cxnLst>
              <a:rect l="0" t="0" r="r" b="b"/>
              <a:pathLst>
                <a:path w="1780" h="1445">
                  <a:moveTo>
                    <a:pt x="0" y="1142"/>
                  </a:moveTo>
                  <a:lnTo>
                    <a:pt x="0" y="1445"/>
                  </a:lnTo>
                  <a:lnTo>
                    <a:pt x="1780" y="1445"/>
                  </a:lnTo>
                  <a:lnTo>
                    <a:pt x="1778" y="0"/>
                  </a:lnTo>
                  <a:lnTo>
                    <a:pt x="1620" y="0"/>
                  </a:lnTo>
                  <a:lnTo>
                    <a:pt x="1612" y="27"/>
                  </a:lnTo>
                  <a:lnTo>
                    <a:pt x="1612" y="47"/>
                  </a:lnTo>
                  <a:lnTo>
                    <a:pt x="1617" y="75"/>
                  </a:lnTo>
                  <a:lnTo>
                    <a:pt x="1626" y="104"/>
                  </a:lnTo>
                  <a:lnTo>
                    <a:pt x="1635" y="140"/>
                  </a:lnTo>
                  <a:lnTo>
                    <a:pt x="1640" y="167"/>
                  </a:lnTo>
                  <a:lnTo>
                    <a:pt x="1640" y="192"/>
                  </a:lnTo>
                  <a:lnTo>
                    <a:pt x="1637" y="220"/>
                  </a:lnTo>
                  <a:lnTo>
                    <a:pt x="1629" y="246"/>
                  </a:lnTo>
                  <a:lnTo>
                    <a:pt x="1612" y="270"/>
                  </a:lnTo>
                  <a:lnTo>
                    <a:pt x="1592" y="292"/>
                  </a:lnTo>
                  <a:lnTo>
                    <a:pt x="1571" y="312"/>
                  </a:lnTo>
                  <a:lnTo>
                    <a:pt x="1546" y="326"/>
                  </a:lnTo>
                  <a:lnTo>
                    <a:pt x="1517" y="336"/>
                  </a:lnTo>
                  <a:lnTo>
                    <a:pt x="1491" y="343"/>
                  </a:lnTo>
                  <a:lnTo>
                    <a:pt x="1454" y="344"/>
                  </a:lnTo>
                  <a:lnTo>
                    <a:pt x="1411" y="341"/>
                  </a:lnTo>
                  <a:lnTo>
                    <a:pt x="1383" y="336"/>
                  </a:lnTo>
                  <a:lnTo>
                    <a:pt x="1359" y="330"/>
                  </a:lnTo>
                  <a:lnTo>
                    <a:pt x="1336" y="316"/>
                  </a:lnTo>
                  <a:lnTo>
                    <a:pt x="1306" y="293"/>
                  </a:lnTo>
                  <a:lnTo>
                    <a:pt x="1288" y="272"/>
                  </a:lnTo>
                  <a:lnTo>
                    <a:pt x="1271" y="249"/>
                  </a:lnTo>
                  <a:lnTo>
                    <a:pt x="1262" y="224"/>
                  </a:lnTo>
                  <a:lnTo>
                    <a:pt x="1256" y="201"/>
                  </a:lnTo>
                  <a:lnTo>
                    <a:pt x="1256" y="175"/>
                  </a:lnTo>
                  <a:lnTo>
                    <a:pt x="1259" y="149"/>
                  </a:lnTo>
                  <a:lnTo>
                    <a:pt x="1265" y="124"/>
                  </a:lnTo>
                  <a:lnTo>
                    <a:pt x="1271" y="101"/>
                  </a:lnTo>
                  <a:lnTo>
                    <a:pt x="1279" y="77"/>
                  </a:lnTo>
                  <a:lnTo>
                    <a:pt x="1283" y="52"/>
                  </a:lnTo>
                  <a:lnTo>
                    <a:pt x="1283" y="30"/>
                  </a:lnTo>
                  <a:lnTo>
                    <a:pt x="1277" y="6"/>
                  </a:lnTo>
                  <a:lnTo>
                    <a:pt x="979" y="6"/>
                  </a:lnTo>
                  <a:lnTo>
                    <a:pt x="982" y="57"/>
                  </a:lnTo>
                  <a:lnTo>
                    <a:pt x="979" y="92"/>
                  </a:lnTo>
                  <a:lnTo>
                    <a:pt x="977" y="121"/>
                  </a:lnTo>
                  <a:lnTo>
                    <a:pt x="977" y="147"/>
                  </a:lnTo>
                  <a:lnTo>
                    <a:pt x="974" y="175"/>
                  </a:lnTo>
                  <a:lnTo>
                    <a:pt x="968" y="203"/>
                  </a:lnTo>
                  <a:lnTo>
                    <a:pt x="961" y="221"/>
                  </a:lnTo>
                  <a:lnTo>
                    <a:pt x="950" y="238"/>
                  </a:lnTo>
                  <a:lnTo>
                    <a:pt x="934" y="252"/>
                  </a:lnTo>
                  <a:lnTo>
                    <a:pt x="918" y="263"/>
                  </a:lnTo>
                  <a:lnTo>
                    <a:pt x="898" y="269"/>
                  </a:lnTo>
                  <a:lnTo>
                    <a:pt x="876" y="272"/>
                  </a:lnTo>
                  <a:lnTo>
                    <a:pt x="856" y="273"/>
                  </a:lnTo>
                  <a:lnTo>
                    <a:pt x="830" y="273"/>
                  </a:lnTo>
                  <a:lnTo>
                    <a:pt x="805" y="270"/>
                  </a:lnTo>
                  <a:lnTo>
                    <a:pt x="785" y="269"/>
                  </a:lnTo>
                  <a:lnTo>
                    <a:pt x="759" y="267"/>
                  </a:lnTo>
                  <a:lnTo>
                    <a:pt x="732" y="264"/>
                  </a:lnTo>
                  <a:lnTo>
                    <a:pt x="701" y="264"/>
                  </a:lnTo>
                  <a:lnTo>
                    <a:pt x="675" y="267"/>
                  </a:lnTo>
                  <a:lnTo>
                    <a:pt x="649" y="270"/>
                  </a:lnTo>
                  <a:lnTo>
                    <a:pt x="621" y="278"/>
                  </a:lnTo>
                  <a:lnTo>
                    <a:pt x="601" y="289"/>
                  </a:lnTo>
                  <a:lnTo>
                    <a:pt x="579" y="303"/>
                  </a:lnTo>
                  <a:lnTo>
                    <a:pt x="566" y="321"/>
                  </a:lnTo>
                  <a:lnTo>
                    <a:pt x="552" y="341"/>
                  </a:lnTo>
                  <a:lnTo>
                    <a:pt x="546" y="361"/>
                  </a:lnTo>
                  <a:lnTo>
                    <a:pt x="543" y="384"/>
                  </a:lnTo>
                  <a:lnTo>
                    <a:pt x="546" y="407"/>
                  </a:lnTo>
                  <a:lnTo>
                    <a:pt x="547" y="432"/>
                  </a:lnTo>
                  <a:lnTo>
                    <a:pt x="546" y="458"/>
                  </a:lnTo>
                  <a:lnTo>
                    <a:pt x="541" y="478"/>
                  </a:lnTo>
                  <a:lnTo>
                    <a:pt x="535" y="499"/>
                  </a:lnTo>
                  <a:lnTo>
                    <a:pt x="526" y="519"/>
                  </a:lnTo>
                  <a:lnTo>
                    <a:pt x="513" y="533"/>
                  </a:lnTo>
                  <a:lnTo>
                    <a:pt x="493" y="547"/>
                  </a:lnTo>
                  <a:lnTo>
                    <a:pt x="469" y="556"/>
                  </a:lnTo>
                  <a:lnTo>
                    <a:pt x="444" y="564"/>
                  </a:lnTo>
                  <a:lnTo>
                    <a:pt x="421" y="570"/>
                  </a:lnTo>
                  <a:lnTo>
                    <a:pt x="396" y="576"/>
                  </a:lnTo>
                  <a:lnTo>
                    <a:pt x="364" y="582"/>
                  </a:lnTo>
                  <a:lnTo>
                    <a:pt x="340" y="587"/>
                  </a:lnTo>
                  <a:lnTo>
                    <a:pt x="313" y="595"/>
                  </a:lnTo>
                  <a:lnTo>
                    <a:pt x="292" y="602"/>
                  </a:lnTo>
                  <a:lnTo>
                    <a:pt x="270" y="612"/>
                  </a:lnTo>
                  <a:lnTo>
                    <a:pt x="254" y="624"/>
                  </a:lnTo>
                  <a:lnTo>
                    <a:pt x="238" y="636"/>
                  </a:lnTo>
                  <a:lnTo>
                    <a:pt x="221" y="656"/>
                  </a:lnTo>
                  <a:lnTo>
                    <a:pt x="211" y="675"/>
                  </a:lnTo>
                  <a:lnTo>
                    <a:pt x="201" y="696"/>
                  </a:lnTo>
                  <a:lnTo>
                    <a:pt x="197" y="722"/>
                  </a:lnTo>
                  <a:lnTo>
                    <a:pt x="200" y="747"/>
                  </a:lnTo>
                  <a:lnTo>
                    <a:pt x="203" y="771"/>
                  </a:lnTo>
                  <a:lnTo>
                    <a:pt x="211" y="801"/>
                  </a:lnTo>
                  <a:lnTo>
                    <a:pt x="218" y="833"/>
                  </a:lnTo>
                  <a:lnTo>
                    <a:pt x="224" y="862"/>
                  </a:lnTo>
                  <a:lnTo>
                    <a:pt x="227" y="885"/>
                  </a:lnTo>
                  <a:lnTo>
                    <a:pt x="227" y="907"/>
                  </a:lnTo>
                  <a:lnTo>
                    <a:pt x="224" y="936"/>
                  </a:lnTo>
                  <a:lnTo>
                    <a:pt x="217" y="960"/>
                  </a:lnTo>
                  <a:lnTo>
                    <a:pt x="211" y="982"/>
                  </a:lnTo>
                  <a:lnTo>
                    <a:pt x="201" y="1002"/>
                  </a:lnTo>
                  <a:lnTo>
                    <a:pt x="189" y="1028"/>
                  </a:lnTo>
                  <a:lnTo>
                    <a:pt x="172" y="1057"/>
                  </a:lnTo>
                  <a:lnTo>
                    <a:pt x="154" y="1079"/>
                  </a:lnTo>
                  <a:lnTo>
                    <a:pt x="135" y="1096"/>
                  </a:lnTo>
                  <a:lnTo>
                    <a:pt x="118" y="1111"/>
                  </a:lnTo>
                  <a:lnTo>
                    <a:pt x="100" y="1123"/>
                  </a:lnTo>
                  <a:lnTo>
                    <a:pt x="81" y="1131"/>
                  </a:lnTo>
                  <a:lnTo>
                    <a:pt x="55" y="1137"/>
                  </a:lnTo>
                  <a:lnTo>
                    <a:pt x="26" y="1142"/>
                  </a:lnTo>
                  <a:lnTo>
                    <a:pt x="0" y="1142"/>
                  </a:lnTo>
                  <a:close/>
                </a:path>
              </a:pathLst>
            </a:custGeom>
            <a:solidFill>
              <a:schemeClr val="folHlink"/>
            </a:solidFill>
            <a:ln w="12700" cap="flat" cmpd="sng">
              <a:solidFill>
                <a:schemeClr val="bg1"/>
              </a:solidFill>
              <a:prstDash val="solid"/>
              <a:round/>
              <a:headEnd/>
              <a:tailEnd/>
            </a:ln>
            <a:effectLst/>
          </p:spPr>
          <p:txBody>
            <a:bodyPr lIns="0" rIns="0" anchor="ctr"/>
            <a:lstStyle/>
            <a:p>
              <a:endParaRPr lang="en-GB" sz="1400" dirty="0"/>
            </a:p>
          </p:txBody>
        </p:sp>
        <p:sp>
          <p:nvSpPr>
            <p:cNvPr id="1718291" name="Text Box 19"/>
            <p:cNvSpPr txBox="1">
              <a:spLocks noChangeArrowheads="1"/>
            </p:cNvSpPr>
            <p:nvPr/>
          </p:nvSpPr>
          <p:spPr bwMode="auto">
            <a:xfrm>
              <a:off x="4655185" y="4688840"/>
              <a:ext cx="2336800" cy="339975"/>
            </a:xfrm>
            <a:prstGeom prst="rect">
              <a:avLst/>
            </a:prstGeom>
            <a:noFill/>
            <a:ln w="9525">
              <a:noFill/>
              <a:miter lim="800000"/>
              <a:headEnd/>
              <a:tailEnd/>
            </a:ln>
            <a:effectLst/>
          </p:spPr>
          <p:txBody>
            <a:bodyPr>
              <a:spAutoFit/>
            </a:bodyPr>
            <a:lstStyle/>
            <a:p>
              <a:pPr algn="r"/>
              <a:r>
                <a:rPr lang="en-GB" sz="1600" b="1" dirty="0" smtClean="0"/>
                <a:t>Production Process</a:t>
              </a:r>
              <a:endParaRPr lang="en-GB" sz="1600" b="1" dirty="0"/>
            </a:p>
          </p:txBody>
        </p:sp>
        <p:sp>
          <p:nvSpPr>
            <p:cNvPr id="1718275" name="Text Box 3"/>
            <p:cNvSpPr txBox="1">
              <a:spLocks noChangeArrowheads="1"/>
            </p:cNvSpPr>
            <p:nvPr/>
          </p:nvSpPr>
          <p:spPr bwMode="auto">
            <a:xfrm>
              <a:off x="2323672" y="1800622"/>
              <a:ext cx="1979559" cy="430887"/>
            </a:xfrm>
            <a:prstGeom prst="rect">
              <a:avLst/>
            </a:prstGeom>
            <a:noFill/>
            <a:ln w="9525">
              <a:noFill/>
              <a:miter lim="800000"/>
              <a:headEnd/>
              <a:tailEnd/>
            </a:ln>
            <a:effectLst/>
          </p:spPr>
          <p:txBody>
            <a:bodyPr wrap="square" lIns="0" tIns="0" rIns="0" bIns="0">
              <a:spAutoFit/>
            </a:bodyPr>
            <a:lstStyle/>
            <a:p>
              <a:pPr>
                <a:spcBef>
                  <a:spcPct val="50000"/>
                </a:spcBef>
              </a:pPr>
              <a:r>
                <a:rPr lang="en-GB" sz="1400" i="1" dirty="0" smtClean="0"/>
                <a:t>« How are ideas generated? »</a:t>
              </a:r>
              <a:endParaRPr lang="en-GB" sz="1400" i="1" dirty="0"/>
            </a:p>
          </p:txBody>
        </p:sp>
        <p:sp>
          <p:nvSpPr>
            <p:cNvPr id="29" name="Text Box 3"/>
            <p:cNvSpPr txBox="1">
              <a:spLocks noChangeArrowheads="1"/>
            </p:cNvSpPr>
            <p:nvPr/>
          </p:nvSpPr>
          <p:spPr bwMode="auto">
            <a:xfrm>
              <a:off x="5081848" y="1800622"/>
              <a:ext cx="1910137" cy="432695"/>
            </a:xfrm>
            <a:prstGeom prst="rect">
              <a:avLst/>
            </a:prstGeom>
            <a:noFill/>
            <a:ln w="9525">
              <a:noFill/>
              <a:miter lim="800000"/>
              <a:headEnd/>
              <a:tailEnd/>
            </a:ln>
            <a:effectLst/>
          </p:spPr>
          <p:txBody>
            <a:bodyPr wrap="square" lIns="0" tIns="0" rIns="0" bIns="0">
              <a:spAutoFit/>
            </a:bodyPr>
            <a:lstStyle/>
            <a:p>
              <a:pPr>
                <a:spcBef>
                  <a:spcPct val="50000"/>
                </a:spcBef>
              </a:pPr>
              <a:r>
                <a:rPr lang="en-GB" sz="1400" i="1" dirty="0" smtClean="0"/>
                <a:t>« How do we select the right idea? »</a:t>
              </a:r>
              <a:endParaRPr lang="en-GB" sz="1400" i="1" dirty="0"/>
            </a:p>
          </p:txBody>
        </p:sp>
        <p:sp>
          <p:nvSpPr>
            <p:cNvPr id="30" name="Text Box 3"/>
            <p:cNvSpPr txBox="1">
              <a:spLocks noChangeArrowheads="1"/>
            </p:cNvSpPr>
            <p:nvPr/>
          </p:nvSpPr>
          <p:spPr bwMode="auto">
            <a:xfrm>
              <a:off x="2443900" y="3749040"/>
              <a:ext cx="1471613" cy="432695"/>
            </a:xfrm>
            <a:prstGeom prst="rect">
              <a:avLst/>
            </a:prstGeom>
            <a:noFill/>
            <a:ln w="9525">
              <a:noFill/>
              <a:miter lim="800000"/>
              <a:headEnd/>
              <a:tailEnd/>
            </a:ln>
            <a:effectLst/>
          </p:spPr>
          <p:txBody>
            <a:bodyPr lIns="0" tIns="0" rIns="0" bIns="0">
              <a:spAutoFit/>
            </a:bodyPr>
            <a:lstStyle/>
            <a:p>
              <a:pPr>
                <a:spcBef>
                  <a:spcPct val="50000"/>
                </a:spcBef>
              </a:pPr>
              <a:r>
                <a:rPr lang="en-GB" sz="1400" i="1" dirty="0" smtClean="0"/>
                <a:t>« How do we bring it to the market?»</a:t>
              </a:r>
              <a:endParaRPr lang="en-GB" sz="1400" i="1" dirty="0"/>
            </a:p>
          </p:txBody>
        </p:sp>
        <p:sp>
          <p:nvSpPr>
            <p:cNvPr id="31" name="Text Box 3"/>
            <p:cNvSpPr txBox="1">
              <a:spLocks noChangeArrowheads="1"/>
            </p:cNvSpPr>
            <p:nvPr/>
          </p:nvSpPr>
          <p:spPr bwMode="auto">
            <a:xfrm>
              <a:off x="5520372" y="3749042"/>
              <a:ext cx="1586816" cy="432694"/>
            </a:xfrm>
            <a:prstGeom prst="rect">
              <a:avLst/>
            </a:prstGeom>
            <a:noFill/>
            <a:ln w="9525">
              <a:noFill/>
              <a:miter lim="800000"/>
              <a:headEnd/>
              <a:tailEnd/>
            </a:ln>
            <a:effectLst/>
          </p:spPr>
          <p:txBody>
            <a:bodyPr wrap="square" lIns="0" tIns="0" rIns="0" bIns="0">
              <a:spAutoFit/>
            </a:bodyPr>
            <a:lstStyle/>
            <a:p>
              <a:pPr>
                <a:spcBef>
                  <a:spcPct val="50000"/>
                </a:spcBef>
              </a:pPr>
              <a:r>
                <a:rPr lang="en-GB" sz="1400" i="1" dirty="0" smtClean="0"/>
                <a:t>« How do we produce it?»</a:t>
              </a:r>
              <a:endParaRPr lang="en-GB" sz="1400" i="1" dirty="0"/>
            </a:p>
          </p:txBody>
        </p:sp>
        <p:sp>
          <p:nvSpPr>
            <p:cNvPr id="32" name="Text Box 3"/>
            <p:cNvSpPr txBox="1">
              <a:spLocks noChangeArrowheads="1"/>
            </p:cNvSpPr>
            <p:nvPr/>
          </p:nvSpPr>
          <p:spPr bwMode="auto">
            <a:xfrm>
              <a:off x="3847623" y="3175966"/>
              <a:ext cx="1754506" cy="430887"/>
            </a:xfrm>
            <a:prstGeom prst="rect">
              <a:avLst/>
            </a:prstGeom>
            <a:noFill/>
            <a:ln w="9525">
              <a:noFill/>
              <a:miter lim="800000"/>
              <a:headEnd/>
              <a:tailEnd/>
            </a:ln>
            <a:effectLst/>
          </p:spPr>
          <p:txBody>
            <a:bodyPr wrap="square" lIns="0" tIns="0" rIns="0" bIns="0">
              <a:spAutoFit/>
            </a:bodyPr>
            <a:lstStyle/>
            <a:p>
              <a:pPr>
                <a:spcBef>
                  <a:spcPct val="50000"/>
                </a:spcBef>
              </a:pPr>
              <a:r>
                <a:rPr lang="en-GB" sz="1400" i="1" dirty="0" smtClean="0"/>
                <a:t>« How do we enable the process?»</a:t>
              </a:r>
              <a:endParaRPr lang="en-GB" sz="1400" i="1" dirty="0"/>
            </a:p>
          </p:txBody>
        </p:sp>
      </p:grpSp>
      <p:sp>
        <p:nvSpPr>
          <p:cNvPr id="22" name="TextBox 6"/>
          <p:cNvSpPr txBox="1">
            <a:spLocks noChangeArrowheads="1"/>
          </p:cNvSpPr>
          <p:nvPr/>
        </p:nvSpPr>
        <p:spPr bwMode="auto">
          <a:xfrm>
            <a:off x="1018636" y="5379512"/>
            <a:ext cx="6927423" cy="926694"/>
          </a:xfrm>
          <a:prstGeom prst="rect">
            <a:avLst/>
          </a:prstGeom>
          <a:noFill/>
          <a:ln w="9525">
            <a:noFill/>
            <a:miter lim="800000"/>
            <a:headEnd/>
            <a:tailEnd/>
          </a:ln>
        </p:spPr>
        <p:txBody>
          <a:bodyPr wrap="square" lIns="64291" tIns="32146" rIns="64291" bIns="32146">
            <a:spAutoFit/>
          </a:bodyPr>
          <a:lstStyle/>
          <a:p>
            <a:endParaRPr lang="en-GB" sz="1400" i="1" dirty="0" smtClean="0"/>
          </a:p>
          <a:p>
            <a:r>
              <a:rPr lang="en-GB" sz="1400" b="1" i="1" dirty="0" smtClean="0"/>
              <a:t>“Innovation distinguishes between a leader and a follower.” </a:t>
            </a:r>
          </a:p>
          <a:p>
            <a:endParaRPr lang="en-GB" sz="1400" b="1" i="1" dirty="0" smtClean="0"/>
          </a:p>
          <a:p>
            <a:r>
              <a:rPr lang="en-GB" sz="1400" b="1" i="1" dirty="0" smtClean="0"/>
              <a:t>Steve Jobs</a:t>
            </a: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ank">
  <a:themeElements>
    <a:clrScheme name="Blank 1">
      <a:dk1>
        <a:srgbClr val="3F3F3F"/>
      </a:dk1>
      <a:lt1>
        <a:srgbClr val="FFFFFF"/>
      </a:lt1>
      <a:dk2>
        <a:srgbClr val="FDE48B"/>
      </a:dk2>
      <a:lt2>
        <a:srgbClr val="888888"/>
      </a:lt2>
      <a:accent1>
        <a:srgbClr val="7FABD2"/>
      </a:accent1>
      <a:accent2>
        <a:srgbClr val="FCC917"/>
      </a:accent2>
      <a:accent3>
        <a:srgbClr val="FFFFFF"/>
      </a:accent3>
      <a:accent4>
        <a:srgbClr val="343434"/>
      </a:accent4>
      <a:accent5>
        <a:srgbClr val="C0D2E5"/>
      </a:accent5>
      <a:accent6>
        <a:srgbClr val="E4B614"/>
      </a:accent6>
      <a:hlink>
        <a:srgbClr val="BFD5E9"/>
      </a:hlink>
      <a:folHlink>
        <a:srgbClr val="7BBE4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3F3F3F"/>
        </a:dk1>
        <a:lt1>
          <a:srgbClr val="FFFFFF"/>
        </a:lt1>
        <a:dk2>
          <a:srgbClr val="FDE48B"/>
        </a:dk2>
        <a:lt2>
          <a:srgbClr val="888888"/>
        </a:lt2>
        <a:accent1>
          <a:srgbClr val="7FABD2"/>
        </a:accent1>
        <a:accent2>
          <a:srgbClr val="FCC917"/>
        </a:accent2>
        <a:accent3>
          <a:srgbClr val="FFFFFF"/>
        </a:accent3>
        <a:accent4>
          <a:srgbClr val="343434"/>
        </a:accent4>
        <a:accent5>
          <a:srgbClr val="C0D2E5"/>
        </a:accent5>
        <a:accent6>
          <a:srgbClr val="E4B614"/>
        </a:accent6>
        <a:hlink>
          <a:srgbClr val="BFD5E9"/>
        </a:hlink>
        <a:folHlink>
          <a:srgbClr val="7BBE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385</TotalTime>
  <Words>3314</Words>
  <Application>Microsoft Office PowerPoint</Application>
  <PresentationFormat>On-screen Show (4:3)</PresentationFormat>
  <Paragraphs>325</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vt:lpstr>
      <vt:lpstr>EDH – Driving Towards Global Sports Information Leadership through Innovation</vt:lpstr>
      <vt:lpstr>Contents</vt:lpstr>
      <vt:lpstr>EDH Background EDH developed 3D radar tracking systems for military, industrial and sports uses  </vt:lpstr>
      <vt:lpstr>EDH Timeline of Key Events </vt:lpstr>
      <vt:lpstr>EDH Organisational Charts </vt:lpstr>
      <vt:lpstr>Henri Johnson: Driving the Innovative Vision EDH is led by its charismatic founder and CEO Henri Johnson</vt:lpstr>
      <vt:lpstr>EDH Sports Products EDH to date serves 3 sports: Golf, Tennis and Cricket</vt:lpstr>
      <vt:lpstr>FlightScope®: The Cornerstone of EDH Innovation</vt:lpstr>
      <vt:lpstr>Innovation Framework  This model has been applied to EDH in order to encompass the different aspects of  their entrepreneurial and innovation processes. </vt:lpstr>
      <vt:lpstr>Idea Generation:  Henri Johnson is EHD’s primary idea originator</vt:lpstr>
      <vt:lpstr>Idea Generation Analysis  The concentrated idea generation process has a proven track  record yet it has potential to become unsustainable with future growth </vt:lpstr>
      <vt:lpstr>Idea Selection Process EDH’s project selection process enables the company to focus their innovative vision on value creation </vt:lpstr>
      <vt:lpstr>Project Selection Analysis Analysis is essential to assess the expected rewards versus potential project risk</vt:lpstr>
      <vt:lpstr>Production Process Low costs in South Africa allow EDH to produce competitively priced products</vt:lpstr>
      <vt:lpstr>Production Process Analysis Current production process is struggling to keep up with  present market demands </vt:lpstr>
      <vt:lpstr>Flight Scope® Current Production Volumes Sales from increased market exposure are outpacing current production capacity and delaying the delivery of products  </vt:lpstr>
      <vt:lpstr>Production Outsourcing Strategy In order to overcome production constraints, the company has several possible solutions</vt:lpstr>
      <vt:lpstr>Commercialization I of II: Bringing Innovation to the Market EDH is currently using four distribution channels to bring FlightScope® to market </vt:lpstr>
      <vt:lpstr>Commercialization II of II EDH is using cost effective and efficient marketing tools and have moved their sales headquarters to the United States</vt:lpstr>
      <vt:lpstr>Commercialization Process Analysis Current process must clearly differentiate FlightScope® from competitors maximize marketing opportunities</vt:lpstr>
      <vt:lpstr>Innovation Process Analysis: Summary EDH is in a position to build on past success and to move closer to its aspiration of becoming the global sport information supplier  </vt:lpstr>
      <vt:lpstr>Key Suggestions I of II </vt:lpstr>
      <vt:lpstr>Key Suggestions II of II  </vt:lpstr>
      <vt:lpstr>Slide 23</vt:lpstr>
    </vt:vector>
  </TitlesOfParts>
  <Company>Oliver Wyman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Optimisation de la stragégie de portefeuille</dc:title>
  <dc:creator>Gilles Roucolle</dc:creator>
  <cp:lastModifiedBy>bthdav007</cp:lastModifiedBy>
  <cp:revision>207</cp:revision>
  <cp:lastPrinted>2006-01-26T20:25:47Z</cp:lastPrinted>
  <dcterms:created xsi:type="dcterms:W3CDTF">2009-10-09T06:33:33Z</dcterms:created>
  <dcterms:modified xsi:type="dcterms:W3CDTF">2009-10-12T14:12:32Z</dcterms:modified>
</cp:coreProperties>
</file>